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33" r:id="rId1"/>
  </p:sldMasterIdLst>
  <p:notesMasterIdLst>
    <p:notesMasterId r:id="rId33"/>
  </p:notesMasterIdLst>
  <p:handoutMasterIdLst>
    <p:handoutMasterId r:id="rId34"/>
  </p:handoutMasterIdLst>
  <p:sldIdLst>
    <p:sldId id="259" r:id="rId2"/>
    <p:sldId id="361" r:id="rId3"/>
    <p:sldId id="343" r:id="rId4"/>
    <p:sldId id="344" r:id="rId5"/>
    <p:sldId id="345" r:id="rId6"/>
    <p:sldId id="346" r:id="rId7"/>
    <p:sldId id="347" r:id="rId8"/>
    <p:sldId id="348" r:id="rId9"/>
    <p:sldId id="349" r:id="rId10"/>
    <p:sldId id="350" r:id="rId11"/>
    <p:sldId id="351" r:id="rId12"/>
    <p:sldId id="352" r:id="rId13"/>
    <p:sldId id="356" r:id="rId14"/>
    <p:sldId id="358" r:id="rId15"/>
    <p:sldId id="354" r:id="rId16"/>
    <p:sldId id="362" r:id="rId17"/>
    <p:sldId id="370" r:id="rId18"/>
    <p:sldId id="372" r:id="rId19"/>
    <p:sldId id="359" r:id="rId20"/>
    <p:sldId id="363" r:id="rId21"/>
    <p:sldId id="366" r:id="rId22"/>
    <p:sldId id="368" r:id="rId23"/>
    <p:sldId id="367" r:id="rId24"/>
    <p:sldId id="369" r:id="rId25"/>
    <p:sldId id="373" r:id="rId26"/>
    <p:sldId id="374" r:id="rId27"/>
    <p:sldId id="360" r:id="rId28"/>
    <p:sldId id="375" r:id="rId29"/>
    <p:sldId id="376" r:id="rId30"/>
    <p:sldId id="377" r:id="rId31"/>
    <p:sldId id="37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66" autoAdjust="0"/>
  </p:normalViewPr>
  <p:slideViewPr>
    <p:cSldViewPr snapToGrid="0" snapToObjects="1">
      <p:cViewPr>
        <p:scale>
          <a:sx n="76" d="100"/>
          <a:sy n="76" d="100"/>
        </p:scale>
        <p:origin x="-196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3E07CC-2CC5-9544-BC2F-4F0ED8E9AF3D}" type="datetimeFigureOut">
              <a:rPr lang="en-US" smtClean="0"/>
              <a:t>6/16/17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6B5B1C-6879-424F-B707-03D2E287DDA9}" type="slidenum">
              <a:rPr lang="en-US" smtClean="0"/>
              <a:t>‹#›</a:t>
            </a:fld>
            <a:endParaRPr lang="en-US"/>
          </a:p>
        </p:txBody>
      </p:sp>
    </p:spTree>
    <p:extLst>
      <p:ext uri="{BB962C8B-B14F-4D97-AF65-F5344CB8AC3E}">
        <p14:creationId xmlns:p14="http://schemas.microsoft.com/office/powerpoint/2010/main" val="546369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FD637-6BC5-2440-B543-203527602442}" type="datetimeFigureOut">
              <a:rPr lang="en-US" smtClean="0"/>
              <a:t>6/16/17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2B299-B261-424B-8E38-3A00D5C523E9}" type="slidenum">
              <a:rPr lang="en-US" smtClean="0"/>
              <a:t>‹#›</a:t>
            </a:fld>
            <a:endParaRPr lang="en-US"/>
          </a:p>
        </p:txBody>
      </p:sp>
    </p:spTree>
    <p:extLst>
      <p:ext uri="{BB962C8B-B14F-4D97-AF65-F5344CB8AC3E}">
        <p14:creationId xmlns:p14="http://schemas.microsoft.com/office/powerpoint/2010/main" val="29400033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2565E0-88AA-46FB-A703-749A91F365A3}" type="slidenum">
              <a:rPr lang="en-US" smtClean="0"/>
              <a:pPr>
                <a:defRPr/>
              </a:pPr>
              <a:t>29</a:t>
            </a:fld>
            <a:endParaRPr lang="en-US"/>
          </a:p>
        </p:txBody>
      </p:sp>
    </p:spTree>
    <p:extLst>
      <p:ext uri="{BB962C8B-B14F-4D97-AF65-F5344CB8AC3E}">
        <p14:creationId xmlns:p14="http://schemas.microsoft.com/office/powerpoint/2010/main" val="182864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8AD460-DD34-D042-9241-45E08E6BC6E3}"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AD460-DD34-D042-9241-45E08E6BC6E3}"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AD460-DD34-D042-9241-45E08E6BC6E3}"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AD460-DD34-D042-9241-45E08E6BC6E3}"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AD460-DD34-D042-9241-45E08E6BC6E3}"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8AD460-DD34-D042-9241-45E08E6BC6E3}" type="datetimeFigureOut">
              <a:rPr lang="en-US" smtClean="0"/>
              <a:t>6/16/17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8AD460-DD34-D042-9241-45E08E6BC6E3}" type="datetimeFigureOut">
              <a:rPr lang="en-US" smtClean="0"/>
              <a:t>6/16/17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8AD460-DD34-D042-9241-45E08E6BC6E3}" type="datetimeFigureOut">
              <a:rPr lang="en-US" smtClean="0"/>
              <a:t>6/16/17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AD460-DD34-D042-9241-45E08E6BC6E3}" type="datetimeFigureOut">
              <a:rPr lang="en-US" smtClean="0"/>
              <a:t>6/16/17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AD460-DD34-D042-9241-45E08E6BC6E3}" type="datetimeFigureOut">
              <a:rPr lang="en-US" smtClean="0"/>
              <a:t>6/16/17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90D1B-5EB7-6B43-8A86-9D54CEDC455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D8AD460-DD34-D042-9241-45E08E6BC6E3}" type="datetimeFigureOut">
              <a:rPr lang="en-US" smtClean="0"/>
              <a:t>6/16/17</a:t>
            </a:fld>
            <a:endParaRPr lang="en-US"/>
          </a:p>
        </p:txBody>
      </p:sp>
      <p:sp>
        <p:nvSpPr>
          <p:cNvPr id="9" name="Slide Number Placeholder 8"/>
          <p:cNvSpPr>
            <a:spLocks noGrp="1"/>
          </p:cNvSpPr>
          <p:nvPr>
            <p:ph type="sldNum" sz="quarter" idx="11"/>
          </p:nvPr>
        </p:nvSpPr>
        <p:spPr/>
        <p:txBody>
          <a:bodyPr/>
          <a:lstStyle/>
          <a:p>
            <a:fld id="{44390D1B-5EB7-6B43-8A86-9D54CEDC455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4390D1B-5EB7-6B43-8A86-9D54CEDC455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D8AD460-DD34-D042-9241-45E08E6BC6E3}" type="datetimeFigureOut">
              <a:rPr lang="en-US" smtClean="0"/>
              <a:t>6/16/17</a:t>
            </a:fld>
            <a:endParaRPr lang="en-US"/>
          </a:p>
        </p:txBody>
      </p:sp>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vemcevoy.weebly.com/imsangers.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781512"/>
            <a:ext cx="7543800" cy="2593975"/>
          </a:xfrm>
        </p:spPr>
        <p:txBody>
          <a:bodyPr/>
          <a:lstStyle/>
          <a:p>
            <a:r>
              <a:rPr lang="en-US" sz="4400" dirty="0" smtClean="0">
                <a:latin typeface="Adobe Caslon Pro"/>
                <a:cs typeface="Adobe Caslon Pro"/>
              </a:rPr>
              <a:t>International Monetary Systems</a:t>
            </a:r>
            <a:endParaRPr lang="en-US" sz="4400" dirty="0">
              <a:latin typeface="Adobe Caslon Pro"/>
              <a:cs typeface="Adobe Caslon Pro"/>
            </a:endParaRPr>
          </a:p>
        </p:txBody>
      </p:sp>
      <p:sp>
        <p:nvSpPr>
          <p:cNvPr id="8" name="Subtitle 2"/>
          <p:cNvSpPr>
            <a:spLocks noGrp="1"/>
          </p:cNvSpPr>
          <p:nvPr>
            <p:ph type="subTitle" idx="1"/>
          </p:nvPr>
        </p:nvSpPr>
        <p:spPr>
          <a:xfrm>
            <a:off x="685799" y="5269632"/>
            <a:ext cx="8284341" cy="1027098"/>
          </a:xfrm>
        </p:spPr>
        <p:txBody>
          <a:bodyPr>
            <a:noAutofit/>
          </a:bodyPr>
          <a:lstStyle/>
          <a:p>
            <a:r>
              <a:rPr lang="en-US" sz="2400" dirty="0" smtClean="0"/>
              <a:t>Topic: International institutions </a:t>
            </a:r>
            <a:endParaRPr lang="en-US" sz="2400" dirty="0"/>
          </a:p>
          <a:p>
            <a:endParaRPr lang="en-US" sz="1800" dirty="0"/>
          </a:p>
        </p:txBody>
      </p:sp>
      <p:pic>
        <p:nvPicPr>
          <p:cNvPr id="3" name="Picture 2"/>
          <p:cNvPicPr>
            <a:picLocks noChangeAspect="1"/>
          </p:cNvPicPr>
          <p:nvPr/>
        </p:nvPicPr>
        <p:blipFill>
          <a:blip r:embed="rId2"/>
          <a:stretch>
            <a:fillRect/>
          </a:stretch>
        </p:blipFill>
        <p:spPr>
          <a:xfrm>
            <a:off x="3136900" y="813548"/>
            <a:ext cx="2857500" cy="2857500"/>
          </a:xfrm>
          <a:prstGeom prst="rect">
            <a:avLst/>
          </a:prstGeom>
        </p:spPr>
      </p:pic>
    </p:spTree>
    <p:extLst>
      <p:ext uri="{BB962C8B-B14F-4D97-AF65-F5344CB8AC3E}">
        <p14:creationId xmlns:p14="http://schemas.microsoft.com/office/powerpoint/2010/main" val="364147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theory</a:t>
            </a:r>
            <a:endParaRPr lang="en-US" sz="3200" dirty="0"/>
          </a:p>
        </p:txBody>
      </p:sp>
      <p:sp>
        <p:nvSpPr>
          <p:cNvPr id="3" name="Content Placeholder 2"/>
          <p:cNvSpPr>
            <a:spLocks noGrp="1"/>
          </p:cNvSpPr>
          <p:nvPr>
            <p:ph idx="1"/>
          </p:nvPr>
        </p:nvSpPr>
        <p:spPr/>
        <p:txBody>
          <a:bodyPr/>
          <a:lstStyle/>
          <a:p>
            <a:r>
              <a:rPr lang="en-US" dirty="0" smtClean="0"/>
              <a:t>David Hume (1752): </a:t>
            </a:r>
            <a:r>
              <a:rPr lang="en-US" i="1" dirty="0" smtClean="0"/>
              <a:t>The price-specie flow model</a:t>
            </a:r>
          </a:p>
          <a:p>
            <a:endParaRPr lang="en-US" dirty="0"/>
          </a:p>
          <a:p>
            <a:r>
              <a:rPr lang="en-US" dirty="0" smtClean="0"/>
              <a:t>Countries either exchanged gold directly or had currencies that could be converted to gold at a posted rate. Reserves of gold were kept to maintain convertibility. </a:t>
            </a:r>
          </a:p>
          <a:p>
            <a:endParaRPr lang="en-US" dirty="0"/>
          </a:p>
          <a:p>
            <a:r>
              <a:rPr lang="en-US" dirty="0" smtClean="0"/>
              <a:t>Suppose France has a trade deficit with Germany (imports &gt; exports). At this point gold leaves France (payments) and enters Germany (deposits).</a:t>
            </a:r>
          </a:p>
          <a:p>
            <a:endParaRPr lang="en-US" dirty="0"/>
          </a:p>
          <a:p>
            <a:r>
              <a:rPr lang="en-US" dirty="0" smtClean="0"/>
              <a:t>With less circulating money in France, prices fall in France (deflation). Germany sees prices inflate. </a:t>
            </a:r>
            <a:endParaRPr lang="en-US" dirty="0"/>
          </a:p>
        </p:txBody>
      </p:sp>
    </p:spTree>
    <p:extLst>
      <p:ext uri="{BB962C8B-B14F-4D97-AF65-F5344CB8AC3E}">
        <p14:creationId xmlns:p14="http://schemas.microsoft.com/office/powerpoint/2010/main" val="6418243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theory (continued)</a:t>
            </a:r>
            <a:endParaRPr lang="en-US" sz="3200" dirty="0"/>
          </a:p>
        </p:txBody>
      </p:sp>
      <p:sp>
        <p:nvSpPr>
          <p:cNvPr id="3" name="Content Placeholder 2"/>
          <p:cNvSpPr>
            <a:spLocks noGrp="1"/>
          </p:cNvSpPr>
          <p:nvPr>
            <p:ph idx="1"/>
          </p:nvPr>
        </p:nvSpPr>
        <p:spPr/>
        <p:txBody>
          <a:bodyPr/>
          <a:lstStyle/>
          <a:p>
            <a:r>
              <a:rPr lang="en-US" dirty="0" smtClean="0"/>
              <a:t>With less circulating money in France, prices fall in France (deflation). Germany sees prices inflate. </a:t>
            </a:r>
          </a:p>
          <a:p>
            <a:endParaRPr lang="en-US" dirty="0"/>
          </a:p>
          <a:p>
            <a:r>
              <a:rPr lang="en-US" dirty="0" smtClean="0"/>
              <a:t>Germany now sees an advantage to increasing imports from France (cheaper). So the direction of transactions and flow of gold switches.</a:t>
            </a:r>
          </a:p>
          <a:p>
            <a:endParaRPr lang="en-US" dirty="0"/>
          </a:p>
          <a:p>
            <a:r>
              <a:rPr lang="en-US" dirty="0" smtClean="0"/>
              <a:t>The theory is that this mechanism will keep things in balance. </a:t>
            </a:r>
            <a:endParaRPr lang="en-US" dirty="0"/>
          </a:p>
        </p:txBody>
      </p:sp>
    </p:spTree>
    <p:extLst>
      <p:ext uri="{BB962C8B-B14F-4D97-AF65-F5344CB8AC3E}">
        <p14:creationId xmlns:p14="http://schemas.microsoft.com/office/powerpoint/2010/main" val="17389719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Bretton Woods – the IMF (1945) and the World Bank</a:t>
            </a:r>
            <a:endParaRPr lang="en-US" sz="3200" dirty="0"/>
          </a:p>
        </p:txBody>
      </p:sp>
      <p:pic>
        <p:nvPicPr>
          <p:cNvPr id="5" name="Picture 4"/>
          <p:cNvPicPr>
            <a:picLocks noChangeAspect="1"/>
          </p:cNvPicPr>
          <p:nvPr/>
        </p:nvPicPr>
        <p:blipFill>
          <a:blip r:embed="rId2"/>
          <a:stretch>
            <a:fillRect/>
          </a:stretch>
        </p:blipFill>
        <p:spPr>
          <a:xfrm>
            <a:off x="787400" y="1625600"/>
            <a:ext cx="7556500" cy="4254500"/>
          </a:xfrm>
          <a:prstGeom prst="rect">
            <a:avLst/>
          </a:prstGeom>
        </p:spPr>
      </p:pic>
    </p:spTree>
    <p:extLst>
      <p:ext uri="{BB962C8B-B14F-4D97-AF65-F5344CB8AC3E}">
        <p14:creationId xmlns:p14="http://schemas.microsoft.com/office/powerpoint/2010/main" val="17389719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Bretton woods system (1945 – 1972)</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1944 meeting in the Mt. Washington Hotel in Bretton Woods, NH.  44 Nations.</a:t>
            </a:r>
          </a:p>
          <a:p>
            <a:endParaRPr lang="en-US" dirty="0"/>
          </a:p>
          <a:p>
            <a:r>
              <a:rPr lang="en-US" dirty="0" smtClean="0"/>
              <a:t>The goal was exchange rate stability that was less restrictive than the classical gold standard</a:t>
            </a:r>
          </a:p>
          <a:p>
            <a:endParaRPr lang="en-US" dirty="0"/>
          </a:p>
          <a:p>
            <a:r>
              <a:rPr lang="en-US" dirty="0" smtClean="0"/>
              <a:t>The U.S. dollar was pegged to gold at $35 per </a:t>
            </a:r>
            <a:r>
              <a:rPr lang="en-US" dirty="0" err="1" smtClean="0"/>
              <a:t>oz</a:t>
            </a:r>
            <a:r>
              <a:rPr lang="en-US" dirty="0" smtClean="0"/>
              <a:t> of gold.</a:t>
            </a:r>
          </a:p>
          <a:p>
            <a:endParaRPr lang="en-US" dirty="0"/>
          </a:p>
          <a:p>
            <a:r>
              <a:rPr lang="en-US" dirty="0" smtClean="0"/>
              <a:t>Other major currencies were pegged to the US $ (and many indirectly pegged to the US dollar)</a:t>
            </a:r>
          </a:p>
          <a:p>
            <a:endParaRPr lang="en-US" dirty="0"/>
          </a:p>
          <a:p>
            <a:r>
              <a:rPr lang="en-US" dirty="0" smtClean="0"/>
              <a:t>Maintain exchange rate by +- 1% of target by buying or selling foreign reserves as necessary. </a:t>
            </a:r>
            <a:r>
              <a:rPr lang="en-US" b="1" i="1" dirty="0" smtClean="0"/>
              <a:t>How does this work?</a:t>
            </a:r>
            <a:endParaRPr lang="en-US" b="1" i="1" dirty="0"/>
          </a:p>
          <a:p>
            <a:endParaRPr lang="en-US" dirty="0" smtClean="0"/>
          </a:p>
        </p:txBody>
      </p:sp>
    </p:spTree>
    <p:extLst>
      <p:ext uri="{BB962C8B-B14F-4D97-AF65-F5344CB8AC3E}">
        <p14:creationId xmlns:p14="http://schemas.microsoft.com/office/powerpoint/2010/main" val="12911925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Bretton woods system (1945 – 1972)</a:t>
            </a:r>
            <a:endParaRPr lang="en-US" sz="3200" dirty="0"/>
          </a:p>
        </p:txBody>
      </p:sp>
      <p:sp>
        <p:nvSpPr>
          <p:cNvPr id="3" name="Content Placeholder 2"/>
          <p:cNvSpPr>
            <a:spLocks noGrp="1"/>
          </p:cNvSpPr>
          <p:nvPr>
            <p:ph idx="1"/>
          </p:nvPr>
        </p:nvSpPr>
        <p:spPr>
          <a:xfrm>
            <a:off x="352613" y="1241616"/>
            <a:ext cx="8115300" cy="4800600"/>
          </a:xfrm>
        </p:spPr>
        <p:txBody>
          <a:bodyPr>
            <a:normAutofit lnSpcReduction="10000"/>
          </a:bodyPr>
          <a:lstStyle/>
          <a:p>
            <a:endParaRPr lang="en-US" dirty="0"/>
          </a:p>
          <a:p>
            <a:r>
              <a:rPr lang="en-US" dirty="0" smtClean="0"/>
              <a:t>Post WW2 the US had about 2/3 of the world’s gold reserves (partly explaining why they are the reserve country that others pegged to)</a:t>
            </a:r>
          </a:p>
          <a:p>
            <a:endParaRPr lang="en-US" dirty="0"/>
          </a:p>
          <a:p>
            <a:r>
              <a:rPr lang="en-US" dirty="0" smtClean="0"/>
              <a:t>Tried to limit interest rate arbitrage by controlling capital markets</a:t>
            </a:r>
          </a:p>
          <a:p>
            <a:endParaRPr lang="en-US" dirty="0"/>
          </a:p>
          <a:p>
            <a:r>
              <a:rPr lang="en-US" dirty="0" smtClean="0"/>
              <a:t>Expenses from the Vietnam War required US to print money, thus causing fear that the US would not have adequate gold reserves to convert dollars to gold. Other countries started to devalue to promote exports</a:t>
            </a:r>
          </a:p>
          <a:p>
            <a:endParaRPr lang="en-US" dirty="0"/>
          </a:p>
          <a:p>
            <a:r>
              <a:rPr lang="en-US" dirty="0" smtClean="0"/>
              <a:t>1971 Nixon abandoned the gold standard marking the end of convertibility to gold.</a:t>
            </a:r>
          </a:p>
        </p:txBody>
      </p:sp>
    </p:spTree>
    <p:extLst>
      <p:ext uri="{BB962C8B-B14F-4D97-AF65-F5344CB8AC3E}">
        <p14:creationId xmlns:p14="http://schemas.microsoft.com/office/powerpoint/2010/main" val="37302973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International Monetary Fund (IMF)</a:t>
            </a:r>
            <a:endParaRPr lang="en-US" sz="3200" dirty="0"/>
          </a:p>
        </p:txBody>
      </p:sp>
      <p:sp>
        <p:nvSpPr>
          <p:cNvPr id="3" name="Rectangle 2"/>
          <p:cNvSpPr/>
          <p:nvPr/>
        </p:nvSpPr>
        <p:spPr>
          <a:xfrm>
            <a:off x="342900" y="1905507"/>
            <a:ext cx="4961218" cy="5632311"/>
          </a:xfrm>
          <a:prstGeom prst="rect">
            <a:avLst/>
          </a:prstGeom>
        </p:spPr>
        <p:txBody>
          <a:bodyPr wrap="square">
            <a:spAutoFit/>
          </a:bodyPr>
          <a:lstStyle/>
          <a:p>
            <a:pPr marL="285750" indent="-285750">
              <a:buFont typeface="Arial"/>
              <a:buChar char="•"/>
            </a:pPr>
            <a:r>
              <a:rPr lang="en-US" sz="2000" dirty="0" smtClean="0"/>
              <a:t>Crafted in Bretton Woods in 1944, entered into force in 1945 with 29 initial member countries</a:t>
            </a:r>
          </a:p>
          <a:p>
            <a:pPr marL="285750" indent="-285750">
              <a:buFont typeface="Arial"/>
              <a:buChar char="•"/>
            </a:pPr>
            <a:endParaRPr lang="en-US" sz="2000" dirty="0"/>
          </a:p>
          <a:p>
            <a:pPr marL="285750" indent="-285750">
              <a:buFont typeface="Arial"/>
              <a:buChar char="•"/>
            </a:pPr>
            <a:r>
              <a:rPr lang="en-US" sz="2000" dirty="0" smtClean="0"/>
              <a:t>IMF primary purpose is to ensure the </a:t>
            </a:r>
            <a:r>
              <a:rPr lang="en-US" sz="2000" b="1" i="1" dirty="0" smtClean="0"/>
              <a:t>stability </a:t>
            </a:r>
            <a:r>
              <a:rPr lang="en-US" sz="2000" dirty="0" smtClean="0"/>
              <a:t>of the international monetary system – the system of exchange rates and international payments that enables countries to transact with another. </a:t>
            </a:r>
            <a:endParaRPr lang="en-US" sz="2400" dirty="0" smtClean="0"/>
          </a:p>
          <a:p>
            <a:pPr marL="285750" indent="-285750">
              <a:buFont typeface="Arial"/>
              <a:buChar char="•"/>
            </a:pPr>
            <a:endParaRPr lang="en-US" sz="2000" dirty="0"/>
          </a:p>
          <a:p>
            <a:pPr marL="285750" indent="-285750">
              <a:buFont typeface="Arial"/>
              <a:buChar char="•"/>
            </a:pPr>
            <a:r>
              <a:rPr lang="en-US" sz="2000" dirty="0" smtClean="0"/>
              <a:t> May 8 1947 the IMF made its first loan – to France.</a:t>
            </a:r>
          </a:p>
          <a:p>
            <a:pPr marL="285750" indent="-285750">
              <a:buFont typeface="Arial"/>
              <a:buChar char="•"/>
            </a:pPr>
            <a:endParaRPr lang="en-US" sz="2000" dirty="0"/>
          </a:p>
          <a:p>
            <a:pPr marL="285750" indent="-285750">
              <a:buFont typeface="Arial"/>
              <a:buChar char="•"/>
            </a:pPr>
            <a:r>
              <a:rPr lang="en-US" sz="2000" dirty="0" smtClean="0"/>
              <a:t>Today 188 members</a:t>
            </a:r>
          </a:p>
          <a:p>
            <a:pPr marL="285750" indent="-285750">
              <a:buFont typeface="Arial"/>
              <a:buChar char="•"/>
            </a:pPr>
            <a:endParaRPr lang="en-US" sz="2000" dirty="0"/>
          </a:p>
          <a:p>
            <a:pPr marL="285750" indent="-285750">
              <a:buFont typeface="Arial"/>
              <a:buChar char="•"/>
            </a:pPr>
            <a:endParaRPr lang="en-US" sz="2000" dirty="0" smtClean="0"/>
          </a:p>
          <a:p>
            <a:pPr marL="285750" indent="-285750">
              <a:buFont typeface="Arial"/>
              <a:buChar char="•"/>
            </a:pPr>
            <a:endParaRPr lang="en-US" sz="2000" dirty="0"/>
          </a:p>
          <a:p>
            <a:pPr marL="285750" indent="-285750">
              <a:buFont typeface="Arial"/>
              <a:buChar char="•"/>
            </a:pPr>
            <a:endParaRPr lang="en-US" sz="2000" dirty="0"/>
          </a:p>
        </p:txBody>
      </p:sp>
      <p:pic>
        <p:nvPicPr>
          <p:cNvPr id="4" name="Picture 3"/>
          <p:cNvPicPr>
            <a:picLocks noChangeAspect="1"/>
          </p:cNvPicPr>
          <p:nvPr/>
        </p:nvPicPr>
        <p:blipFill>
          <a:blip r:embed="rId2"/>
          <a:stretch>
            <a:fillRect/>
          </a:stretch>
        </p:blipFill>
        <p:spPr>
          <a:xfrm>
            <a:off x="5593718" y="1800290"/>
            <a:ext cx="3251459" cy="4093882"/>
          </a:xfrm>
          <a:prstGeom prst="rect">
            <a:avLst/>
          </a:prstGeom>
        </p:spPr>
      </p:pic>
      <p:sp>
        <p:nvSpPr>
          <p:cNvPr id="5" name="TextBox 4"/>
          <p:cNvSpPr txBox="1"/>
          <p:nvPr/>
        </p:nvSpPr>
        <p:spPr>
          <a:xfrm>
            <a:off x="5698305" y="5916709"/>
            <a:ext cx="3131929" cy="523220"/>
          </a:xfrm>
          <a:prstGeom prst="rect">
            <a:avLst/>
          </a:prstGeom>
          <a:noFill/>
        </p:spPr>
        <p:txBody>
          <a:bodyPr wrap="square" rtlCol="0">
            <a:spAutoFit/>
          </a:bodyPr>
          <a:lstStyle/>
          <a:p>
            <a:r>
              <a:rPr lang="en-US" sz="1400" dirty="0" smtClean="0">
                <a:latin typeface="Times New Roman"/>
                <a:cs typeface="Times New Roman"/>
              </a:rPr>
              <a:t>Harry Dexter White and John Maynard Keynes (1944)</a:t>
            </a:r>
            <a:endParaRPr lang="en-US" sz="1400" dirty="0">
              <a:latin typeface="Times New Roman"/>
              <a:cs typeface="Times New Roman"/>
            </a:endParaRPr>
          </a:p>
        </p:txBody>
      </p:sp>
    </p:spTree>
    <p:extLst>
      <p:ext uri="{BB962C8B-B14F-4D97-AF65-F5344CB8AC3E}">
        <p14:creationId xmlns:p14="http://schemas.microsoft.com/office/powerpoint/2010/main" val="12077536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International Monetary Fund (IMF)</a:t>
            </a:r>
            <a:endParaRPr lang="en-US" sz="3200" dirty="0"/>
          </a:p>
        </p:txBody>
      </p:sp>
      <p:sp>
        <p:nvSpPr>
          <p:cNvPr id="3" name="Rectangle 2"/>
          <p:cNvSpPr/>
          <p:nvPr/>
        </p:nvSpPr>
        <p:spPr>
          <a:xfrm>
            <a:off x="457200" y="1410674"/>
            <a:ext cx="8458200" cy="4524316"/>
          </a:xfrm>
          <a:prstGeom prst="rect">
            <a:avLst/>
          </a:prstGeom>
        </p:spPr>
        <p:txBody>
          <a:bodyPr wrap="square">
            <a:spAutoFit/>
          </a:bodyPr>
          <a:lstStyle/>
          <a:p>
            <a:r>
              <a:rPr lang="en-US" dirty="0" smtClean="0"/>
              <a:t>The </a:t>
            </a:r>
            <a:r>
              <a:rPr lang="en-US" dirty="0"/>
              <a:t>purposes of the International Monetary Fund are</a:t>
            </a:r>
            <a:r>
              <a:rPr lang="en-US" dirty="0" smtClean="0"/>
              <a:t>:</a:t>
            </a:r>
          </a:p>
          <a:p>
            <a:endParaRPr lang="en-US" dirty="0"/>
          </a:p>
          <a:p>
            <a:r>
              <a:rPr lang="en-US" dirty="0"/>
              <a:t>(</a:t>
            </a:r>
            <a:r>
              <a:rPr lang="en-US" dirty="0" err="1"/>
              <a:t>i</a:t>
            </a:r>
            <a:r>
              <a:rPr lang="en-US" dirty="0"/>
              <a:t>) To promote international monetary cooperation through a</a:t>
            </a:r>
          </a:p>
          <a:p>
            <a:r>
              <a:rPr lang="en-US" dirty="0"/>
              <a:t>permanent institution which provides the machinery for</a:t>
            </a:r>
          </a:p>
          <a:p>
            <a:r>
              <a:rPr lang="en-US" dirty="0"/>
              <a:t>consultation and collaboration on international monetary</a:t>
            </a:r>
          </a:p>
          <a:p>
            <a:r>
              <a:rPr lang="en-US" dirty="0"/>
              <a:t>problems</a:t>
            </a:r>
            <a:r>
              <a:rPr lang="en-US" dirty="0" smtClean="0"/>
              <a:t>.</a:t>
            </a:r>
          </a:p>
          <a:p>
            <a:endParaRPr lang="en-US" dirty="0"/>
          </a:p>
          <a:p>
            <a:r>
              <a:rPr lang="en-US" dirty="0"/>
              <a:t>(ii) To facilitate the expansion and balanced growth of international</a:t>
            </a:r>
          </a:p>
          <a:p>
            <a:r>
              <a:rPr lang="en-US" dirty="0"/>
              <a:t>trade, and to contribute thereby to the promotion</a:t>
            </a:r>
          </a:p>
          <a:p>
            <a:r>
              <a:rPr lang="en-US" dirty="0"/>
              <a:t>and maintenance of high levels of employment and real</a:t>
            </a:r>
          </a:p>
          <a:p>
            <a:r>
              <a:rPr lang="en-US" dirty="0"/>
              <a:t>income and to the development of the productive resources</a:t>
            </a:r>
          </a:p>
          <a:p>
            <a:r>
              <a:rPr lang="en-US" dirty="0"/>
              <a:t>of all members as primary objectives of economic policy</a:t>
            </a:r>
            <a:r>
              <a:rPr lang="en-US" dirty="0" smtClean="0"/>
              <a:t>.</a:t>
            </a:r>
          </a:p>
          <a:p>
            <a:endParaRPr lang="en-US" dirty="0"/>
          </a:p>
          <a:p>
            <a:r>
              <a:rPr lang="en-US" dirty="0"/>
              <a:t>(iii) </a:t>
            </a:r>
            <a:r>
              <a:rPr lang="en-US" b="1" dirty="0"/>
              <a:t>To promote exchange stability, to maintain orderly</a:t>
            </a:r>
          </a:p>
          <a:p>
            <a:r>
              <a:rPr lang="en-US" b="1" dirty="0"/>
              <a:t>exchange arrangements among members, and to avoid</a:t>
            </a:r>
          </a:p>
          <a:p>
            <a:r>
              <a:rPr lang="en-US" b="1" dirty="0"/>
              <a:t>competitive exchange depreciation.</a:t>
            </a:r>
          </a:p>
        </p:txBody>
      </p:sp>
    </p:spTree>
    <p:extLst>
      <p:ext uri="{BB962C8B-B14F-4D97-AF65-F5344CB8AC3E}">
        <p14:creationId xmlns:p14="http://schemas.microsoft.com/office/powerpoint/2010/main" val="3583304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International Monetary Fund (IMF)</a:t>
            </a:r>
            <a:endParaRPr lang="en-US" sz="3200" dirty="0"/>
          </a:p>
        </p:txBody>
      </p:sp>
      <p:sp>
        <p:nvSpPr>
          <p:cNvPr id="3" name="Rectangle 2"/>
          <p:cNvSpPr/>
          <p:nvPr/>
        </p:nvSpPr>
        <p:spPr>
          <a:xfrm>
            <a:off x="457200" y="1410674"/>
            <a:ext cx="8458200" cy="2800767"/>
          </a:xfrm>
          <a:prstGeom prst="rect">
            <a:avLst/>
          </a:prstGeom>
        </p:spPr>
        <p:txBody>
          <a:bodyPr wrap="square">
            <a:spAutoFit/>
          </a:bodyPr>
          <a:lstStyle/>
          <a:p>
            <a:r>
              <a:rPr lang="en-US" dirty="0" smtClean="0"/>
              <a:t>To sum it up:</a:t>
            </a:r>
          </a:p>
          <a:p>
            <a:endParaRPr lang="en-US" dirty="0"/>
          </a:p>
          <a:p>
            <a:r>
              <a:rPr lang="en-US" sz="2000" dirty="0"/>
              <a:t>(</a:t>
            </a:r>
            <a:r>
              <a:rPr lang="en-US" sz="2000" dirty="0" err="1"/>
              <a:t>i</a:t>
            </a:r>
            <a:r>
              <a:rPr lang="en-US" sz="2000" dirty="0"/>
              <a:t>) </a:t>
            </a:r>
            <a:r>
              <a:rPr lang="en-US" sz="2000" b="1" i="1" dirty="0" smtClean="0"/>
              <a:t>Consultation and advice</a:t>
            </a:r>
          </a:p>
          <a:p>
            <a:endParaRPr lang="en-US" sz="2000" dirty="0" smtClean="0"/>
          </a:p>
          <a:p>
            <a:endParaRPr lang="en-US" sz="2000" dirty="0"/>
          </a:p>
          <a:p>
            <a:r>
              <a:rPr lang="en-US" sz="2000" dirty="0"/>
              <a:t>(ii) </a:t>
            </a:r>
            <a:r>
              <a:rPr lang="en-US" sz="2000" b="1" i="1" dirty="0" smtClean="0"/>
              <a:t>Promote trade and economic growth </a:t>
            </a:r>
          </a:p>
          <a:p>
            <a:endParaRPr lang="en-US" sz="2000" dirty="0" smtClean="0"/>
          </a:p>
          <a:p>
            <a:endParaRPr lang="en-US" sz="2000" dirty="0"/>
          </a:p>
          <a:p>
            <a:r>
              <a:rPr lang="en-US" sz="2000" dirty="0"/>
              <a:t>(iii) </a:t>
            </a:r>
            <a:r>
              <a:rPr lang="en-US" sz="2000" b="1" i="1" dirty="0" smtClean="0"/>
              <a:t>Exchange stability</a:t>
            </a:r>
            <a:endParaRPr lang="en-US" sz="2000" b="1" i="1" dirty="0"/>
          </a:p>
        </p:txBody>
      </p:sp>
    </p:spTree>
    <p:extLst>
      <p:ext uri="{BB962C8B-B14F-4D97-AF65-F5344CB8AC3E}">
        <p14:creationId xmlns:p14="http://schemas.microsoft.com/office/powerpoint/2010/main" val="34890192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International Monetary Fund (IMF)</a:t>
            </a:r>
            <a:endParaRPr lang="en-US" sz="3200" dirty="0"/>
          </a:p>
        </p:txBody>
      </p:sp>
      <p:sp>
        <p:nvSpPr>
          <p:cNvPr id="3" name="Rectangle 2"/>
          <p:cNvSpPr/>
          <p:nvPr/>
        </p:nvSpPr>
        <p:spPr>
          <a:xfrm>
            <a:off x="342900" y="1440557"/>
            <a:ext cx="8458200" cy="4801315"/>
          </a:xfrm>
          <a:prstGeom prst="rect">
            <a:avLst/>
          </a:prstGeom>
        </p:spPr>
        <p:txBody>
          <a:bodyPr wrap="square">
            <a:spAutoFit/>
          </a:bodyPr>
          <a:lstStyle/>
          <a:p>
            <a:r>
              <a:rPr lang="en-US" dirty="0" smtClean="0">
                <a:latin typeface="Times New Roman"/>
                <a:cs typeface="Times New Roman"/>
              </a:rPr>
              <a:t>The </a:t>
            </a:r>
            <a:r>
              <a:rPr lang="en-US" dirty="0">
                <a:latin typeface="Times New Roman"/>
                <a:cs typeface="Times New Roman"/>
              </a:rPr>
              <a:t>purposes of the International Monetary Fund are</a:t>
            </a:r>
            <a:r>
              <a:rPr lang="en-US" dirty="0" smtClean="0">
                <a:latin typeface="Times New Roman"/>
                <a:cs typeface="Times New Roman"/>
              </a:rPr>
              <a:t>:</a:t>
            </a:r>
          </a:p>
          <a:p>
            <a:endParaRPr lang="en-US" dirty="0">
              <a:latin typeface="Times New Roman"/>
              <a:cs typeface="Times New Roman"/>
            </a:endParaRPr>
          </a:p>
          <a:p>
            <a:r>
              <a:rPr lang="en-US" dirty="0">
                <a:latin typeface="Times New Roman"/>
                <a:cs typeface="Times New Roman"/>
              </a:rPr>
              <a:t> (iv) To assist in the establishment of a multilateral system of</a:t>
            </a:r>
          </a:p>
          <a:p>
            <a:r>
              <a:rPr lang="en-US" dirty="0">
                <a:latin typeface="Times New Roman"/>
                <a:cs typeface="Times New Roman"/>
              </a:rPr>
              <a:t>payments in respect of current transactions between members</a:t>
            </a:r>
          </a:p>
          <a:p>
            <a:r>
              <a:rPr lang="en-US" dirty="0">
                <a:latin typeface="Times New Roman"/>
                <a:cs typeface="Times New Roman"/>
              </a:rPr>
              <a:t>and in the elimination of foreign exchange restrictions</a:t>
            </a:r>
          </a:p>
          <a:p>
            <a:r>
              <a:rPr lang="en-US" dirty="0">
                <a:latin typeface="Times New Roman"/>
                <a:cs typeface="Times New Roman"/>
              </a:rPr>
              <a:t>which hamper the growth of world trade</a:t>
            </a:r>
            <a:r>
              <a:rPr lang="en-US" dirty="0" smtClean="0">
                <a:latin typeface="Times New Roman"/>
                <a:cs typeface="Times New Roman"/>
              </a:rPr>
              <a:t>.</a:t>
            </a:r>
          </a:p>
          <a:p>
            <a:endParaRPr lang="en-US" dirty="0">
              <a:latin typeface="Times New Roman"/>
              <a:cs typeface="Times New Roman"/>
            </a:endParaRPr>
          </a:p>
          <a:p>
            <a:r>
              <a:rPr lang="en-US" dirty="0">
                <a:latin typeface="Times New Roman"/>
                <a:cs typeface="Times New Roman"/>
              </a:rPr>
              <a:t>(v) </a:t>
            </a:r>
            <a:r>
              <a:rPr lang="en-US" b="1" dirty="0">
                <a:latin typeface="Times New Roman"/>
                <a:cs typeface="Times New Roman"/>
              </a:rPr>
              <a:t>To give confidence to members by making the general</a:t>
            </a:r>
          </a:p>
          <a:p>
            <a:r>
              <a:rPr lang="en-US" b="1" dirty="0">
                <a:latin typeface="Times New Roman"/>
                <a:cs typeface="Times New Roman"/>
              </a:rPr>
              <a:t>resources of the Fund temporarily available to them</a:t>
            </a:r>
          </a:p>
          <a:p>
            <a:r>
              <a:rPr lang="en-US" b="1" dirty="0">
                <a:latin typeface="Times New Roman"/>
                <a:cs typeface="Times New Roman"/>
              </a:rPr>
              <a:t>under adequate safeguards, thus providing them with</a:t>
            </a:r>
          </a:p>
          <a:p>
            <a:r>
              <a:rPr lang="en-US" b="1" dirty="0">
                <a:latin typeface="Times New Roman"/>
                <a:cs typeface="Times New Roman"/>
              </a:rPr>
              <a:t>opportunity to correct maladjustments in their balance</a:t>
            </a:r>
          </a:p>
          <a:p>
            <a:r>
              <a:rPr lang="en-US" b="1" dirty="0">
                <a:latin typeface="Times New Roman"/>
                <a:cs typeface="Times New Roman"/>
              </a:rPr>
              <a:t>of payments without resorting to measures destructive of</a:t>
            </a:r>
          </a:p>
          <a:p>
            <a:r>
              <a:rPr lang="en-US" b="1" dirty="0">
                <a:latin typeface="Times New Roman"/>
                <a:cs typeface="Times New Roman"/>
              </a:rPr>
              <a:t>national or international prosperity</a:t>
            </a:r>
            <a:r>
              <a:rPr lang="en-US" b="1" dirty="0" smtClean="0">
                <a:latin typeface="Times New Roman"/>
                <a:cs typeface="Times New Roman"/>
              </a:rPr>
              <a:t>.</a:t>
            </a:r>
          </a:p>
          <a:p>
            <a:endParaRPr lang="en-US" dirty="0">
              <a:latin typeface="Times New Roman"/>
              <a:cs typeface="Times New Roman"/>
            </a:endParaRPr>
          </a:p>
          <a:p>
            <a:r>
              <a:rPr lang="en-US" dirty="0">
                <a:latin typeface="Times New Roman"/>
                <a:cs typeface="Times New Roman"/>
              </a:rPr>
              <a:t>(vi) In accordance with the above, to shorten the duration and</a:t>
            </a:r>
          </a:p>
          <a:p>
            <a:r>
              <a:rPr lang="en-US" dirty="0">
                <a:latin typeface="Times New Roman"/>
                <a:cs typeface="Times New Roman"/>
              </a:rPr>
              <a:t>lessen the degree of disequilibrium in the international</a:t>
            </a:r>
          </a:p>
          <a:p>
            <a:r>
              <a:rPr lang="en-US" dirty="0">
                <a:latin typeface="Times New Roman"/>
                <a:cs typeface="Times New Roman"/>
              </a:rPr>
              <a:t>balances of payments of members.</a:t>
            </a:r>
            <a:endParaRPr lang="en-US" dirty="0" smtClean="0">
              <a:latin typeface="Times New Roman"/>
              <a:cs typeface="Times New Roman"/>
            </a:endParaRPr>
          </a:p>
        </p:txBody>
      </p:sp>
    </p:spTree>
    <p:extLst>
      <p:ext uri="{BB962C8B-B14F-4D97-AF65-F5344CB8AC3E}">
        <p14:creationId xmlns:p14="http://schemas.microsoft.com/office/powerpoint/2010/main" val="918534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International Monetary Fund (IMF)</a:t>
            </a:r>
            <a:endParaRPr lang="en-US" sz="3200" dirty="0"/>
          </a:p>
        </p:txBody>
      </p:sp>
      <p:sp>
        <p:nvSpPr>
          <p:cNvPr id="3" name="Rectangle 2"/>
          <p:cNvSpPr/>
          <p:nvPr/>
        </p:nvSpPr>
        <p:spPr>
          <a:xfrm>
            <a:off x="457200" y="1470440"/>
            <a:ext cx="8458200" cy="2831544"/>
          </a:xfrm>
          <a:prstGeom prst="rect">
            <a:avLst/>
          </a:prstGeom>
        </p:spPr>
        <p:txBody>
          <a:bodyPr wrap="square">
            <a:spAutoFit/>
          </a:bodyPr>
          <a:lstStyle/>
          <a:p>
            <a:r>
              <a:rPr lang="en-US" dirty="0" smtClean="0">
                <a:latin typeface="Times New Roman"/>
                <a:cs typeface="Times New Roman"/>
              </a:rPr>
              <a:t>To sum it up:</a:t>
            </a:r>
          </a:p>
          <a:p>
            <a:endParaRPr lang="en-US" sz="2000" dirty="0">
              <a:latin typeface="Times New Roman"/>
              <a:cs typeface="Times New Roman"/>
            </a:endParaRPr>
          </a:p>
          <a:p>
            <a:r>
              <a:rPr lang="en-US" sz="2000" dirty="0" smtClean="0">
                <a:latin typeface="Times New Roman"/>
                <a:cs typeface="Times New Roman"/>
              </a:rPr>
              <a:t> (</a:t>
            </a:r>
            <a:r>
              <a:rPr lang="en-US" sz="2000" dirty="0">
                <a:latin typeface="Times New Roman"/>
                <a:cs typeface="Times New Roman"/>
              </a:rPr>
              <a:t>iv) </a:t>
            </a:r>
            <a:r>
              <a:rPr lang="en-US" sz="2000" b="1" i="1" dirty="0" smtClean="0">
                <a:latin typeface="Times New Roman"/>
                <a:cs typeface="Times New Roman"/>
              </a:rPr>
              <a:t>reduce </a:t>
            </a:r>
            <a:r>
              <a:rPr lang="en-US" sz="2000" b="1" i="1" dirty="0" smtClean="0">
                <a:latin typeface="Times New Roman"/>
                <a:cs typeface="Times New Roman"/>
              </a:rPr>
              <a:t>trade/exchange restrictions</a:t>
            </a:r>
            <a:endParaRPr lang="en-US" sz="2000" b="1" i="1" dirty="0" smtClean="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r>
              <a:rPr lang="en-US" sz="2000" dirty="0">
                <a:latin typeface="Times New Roman"/>
                <a:cs typeface="Times New Roman"/>
              </a:rPr>
              <a:t>(v) </a:t>
            </a:r>
            <a:r>
              <a:rPr lang="en-US" sz="2000" b="1" i="1" dirty="0" smtClean="0">
                <a:latin typeface="Times New Roman"/>
                <a:cs typeface="Times New Roman"/>
              </a:rPr>
              <a:t>provide access to funds</a:t>
            </a:r>
          </a:p>
          <a:p>
            <a:endParaRPr lang="en-US" sz="2000" dirty="0" smtClean="0">
              <a:latin typeface="Times New Roman"/>
              <a:cs typeface="Times New Roman"/>
            </a:endParaRPr>
          </a:p>
          <a:p>
            <a:endParaRPr lang="en-US" sz="2000" dirty="0">
              <a:latin typeface="Times New Roman"/>
              <a:cs typeface="Times New Roman"/>
            </a:endParaRPr>
          </a:p>
          <a:p>
            <a:r>
              <a:rPr lang="en-US" sz="2000" dirty="0">
                <a:latin typeface="Times New Roman"/>
                <a:cs typeface="Times New Roman"/>
              </a:rPr>
              <a:t>(vi) </a:t>
            </a:r>
            <a:r>
              <a:rPr lang="en-US" sz="2000" b="1" i="1" dirty="0" smtClean="0">
                <a:latin typeface="Times New Roman"/>
                <a:cs typeface="Times New Roman"/>
              </a:rPr>
              <a:t>balance trade</a:t>
            </a:r>
          </a:p>
        </p:txBody>
      </p:sp>
    </p:spTree>
    <p:extLst>
      <p:ext uri="{BB962C8B-B14F-4D97-AF65-F5344CB8AC3E}">
        <p14:creationId xmlns:p14="http://schemas.microsoft.com/office/powerpoint/2010/main" val="4257483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Administrative things</a:t>
            </a:r>
            <a:endParaRPr lang="en-US" sz="3200" dirty="0"/>
          </a:p>
        </p:txBody>
      </p:sp>
      <p:sp>
        <p:nvSpPr>
          <p:cNvPr id="3" name="Content Placeholder 2"/>
          <p:cNvSpPr>
            <a:spLocks noGrp="1"/>
          </p:cNvSpPr>
          <p:nvPr>
            <p:ph idx="1"/>
          </p:nvPr>
        </p:nvSpPr>
        <p:spPr/>
        <p:txBody>
          <a:bodyPr/>
          <a:lstStyle/>
          <a:p>
            <a:r>
              <a:rPr lang="en-US" dirty="0" smtClean="0"/>
              <a:t>Course syllabus, group presentation info, </a:t>
            </a:r>
            <a:r>
              <a:rPr lang="en-US" b="1" dirty="0" smtClean="0"/>
              <a:t>slides used in class </a:t>
            </a:r>
            <a:r>
              <a:rPr lang="en-US" dirty="0" smtClean="0"/>
              <a:t>will be posted on:</a:t>
            </a:r>
          </a:p>
          <a:p>
            <a:endParaRPr lang="en-US" dirty="0"/>
          </a:p>
          <a:p>
            <a:r>
              <a:rPr lang="en-US" dirty="0">
                <a:hlinkClick r:id="rId2"/>
              </a:rPr>
              <a:t>http://davemcevoy.weebly.com/</a:t>
            </a:r>
            <a:r>
              <a:rPr lang="en-US" dirty="0" smtClean="0">
                <a:hlinkClick r:id="rId2"/>
              </a:rPr>
              <a:t>imsangers.html</a:t>
            </a:r>
            <a:endParaRPr lang="en-US" dirty="0" smtClean="0"/>
          </a:p>
          <a:p>
            <a:endParaRPr lang="en-US" dirty="0"/>
          </a:p>
          <a:p>
            <a:r>
              <a:rPr lang="en-US" dirty="0" smtClean="0"/>
              <a:t>You will indicate which financial crisis your group will present on by editing a Google Doc. The link to the document is:</a:t>
            </a:r>
          </a:p>
          <a:p>
            <a:endParaRPr lang="en-US" dirty="0"/>
          </a:p>
          <a:p>
            <a:r>
              <a:rPr lang="en-US" sz="2400" dirty="0" err="1" smtClean="0"/>
              <a:t>goo.gl</a:t>
            </a:r>
            <a:r>
              <a:rPr lang="en-US" sz="2400" dirty="0" smtClean="0"/>
              <a:t>/Xjl09g</a:t>
            </a:r>
          </a:p>
          <a:p>
            <a:endParaRPr lang="en-US" sz="2400"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2724761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IMF – Leadership Structure</a:t>
            </a:r>
            <a:endParaRPr lang="en-US" sz="3200" dirty="0"/>
          </a:p>
        </p:txBody>
      </p:sp>
      <p:sp>
        <p:nvSpPr>
          <p:cNvPr id="3" name="Rectangle 2"/>
          <p:cNvSpPr/>
          <p:nvPr/>
        </p:nvSpPr>
        <p:spPr>
          <a:xfrm>
            <a:off x="342899" y="1905507"/>
            <a:ext cx="8382747" cy="5016758"/>
          </a:xfrm>
          <a:prstGeom prst="rect">
            <a:avLst/>
          </a:prstGeom>
        </p:spPr>
        <p:txBody>
          <a:bodyPr wrap="square">
            <a:spAutoFit/>
          </a:bodyPr>
          <a:lstStyle/>
          <a:p>
            <a:pPr marL="285750" indent="-285750">
              <a:buFont typeface="Arial"/>
              <a:buChar char="•"/>
            </a:pPr>
            <a:r>
              <a:rPr lang="en-US" sz="2000" b="1" i="1" dirty="0" smtClean="0"/>
              <a:t>Board of Governors</a:t>
            </a:r>
            <a:r>
              <a:rPr lang="en-US" sz="2000" dirty="0" smtClean="0"/>
              <a:t>: one governor and one alternate from each member country. </a:t>
            </a:r>
          </a:p>
          <a:p>
            <a:pPr marL="742950" lvl="1" indent="-285750">
              <a:buFont typeface="Arial"/>
              <a:buChar char="•"/>
            </a:pPr>
            <a:r>
              <a:rPr lang="en-US" sz="2000" dirty="0" smtClean="0"/>
              <a:t>Annual meeting</a:t>
            </a:r>
          </a:p>
          <a:p>
            <a:pPr marL="742950" lvl="1" indent="-285750">
              <a:buFont typeface="Arial"/>
              <a:buChar char="•"/>
            </a:pPr>
            <a:r>
              <a:rPr lang="en-US" sz="2000" dirty="0" smtClean="0"/>
              <a:t>Appoints executive board members</a:t>
            </a:r>
          </a:p>
          <a:p>
            <a:pPr marL="742950" lvl="1" indent="-285750">
              <a:buFont typeface="Arial"/>
              <a:buChar char="•"/>
            </a:pPr>
            <a:r>
              <a:rPr lang="en-US" sz="2000" dirty="0" smtClean="0"/>
              <a:t>Approve quotas, </a:t>
            </a:r>
            <a:r>
              <a:rPr lang="en-US" sz="2000" b="1" i="1" dirty="0" smtClean="0"/>
              <a:t>Special Drawing Right </a:t>
            </a:r>
            <a:r>
              <a:rPr lang="en-US" sz="2000" dirty="0" smtClean="0"/>
              <a:t>allocations, admitting new members, withdrawals and amendments to the Articles of the Agreement</a:t>
            </a:r>
          </a:p>
          <a:p>
            <a:pPr marL="742950" lvl="1" indent="-285750">
              <a:buFont typeface="Arial"/>
              <a:buChar char="•"/>
            </a:pPr>
            <a:endParaRPr lang="en-US" sz="2000" dirty="0"/>
          </a:p>
          <a:p>
            <a:pPr marL="742950" lvl="1" indent="-285750">
              <a:buFont typeface="Arial"/>
              <a:buChar char="•"/>
            </a:pPr>
            <a:r>
              <a:rPr lang="en-US" sz="2000" dirty="0" smtClean="0"/>
              <a:t>BOG is advised by the </a:t>
            </a:r>
            <a:r>
              <a:rPr lang="en-US" sz="2000" b="1" i="1" dirty="0" smtClean="0"/>
              <a:t>International Monetary and Financial Committee</a:t>
            </a:r>
            <a:r>
              <a:rPr lang="en-US" sz="2000" dirty="0" smtClean="0"/>
              <a:t> and the </a:t>
            </a:r>
            <a:r>
              <a:rPr lang="en-US" sz="2000" b="1" i="1" dirty="0" smtClean="0"/>
              <a:t>Development Committee</a:t>
            </a:r>
          </a:p>
          <a:p>
            <a:pPr marL="285750" indent="-285750">
              <a:buFont typeface="Arial"/>
              <a:buChar char="•"/>
            </a:pPr>
            <a:endParaRPr lang="en-US" sz="2000" dirty="0"/>
          </a:p>
          <a:p>
            <a:pPr marL="285750" indent="-285750">
              <a:buFont typeface="Arial"/>
              <a:buChar char="•"/>
            </a:pPr>
            <a:r>
              <a:rPr lang="en-US" sz="2000" dirty="0" smtClean="0"/>
              <a:t> Executive Board – 24 Executive Directors (1 in big countries, other share)</a:t>
            </a:r>
          </a:p>
          <a:p>
            <a:pPr marL="285750" indent="-285750">
              <a:buFont typeface="Arial"/>
              <a:buChar char="•"/>
            </a:pPr>
            <a:endParaRPr lang="en-US" sz="2000" dirty="0"/>
          </a:p>
          <a:p>
            <a:pPr marL="285750" indent="-285750">
              <a:buFont typeface="Arial"/>
              <a:buChar char="•"/>
            </a:pPr>
            <a:r>
              <a:rPr lang="en-US" sz="2000" dirty="0" smtClean="0"/>
              <a:t>Managing Director (European) – current = Christine </a:t>
            </a:r>
            <a:r>
              <a:rPr lang="en-US" sz="2000" dirty="0" err="1" smtClean="0"/>
              <a:t>Lagarde</a:t>
            </a:r>
            <a:endParaRPr lang="en-US" sz="2000" dirty="0" smtClean="0"/>
          </a:p>
          <a:p>
            <a:pPr marL="285750" indent="-285750">
              <a:buFont typeface="Arial"/>
              <a:buChar char="•"/>
            </a:pPr>
            <a:endParaRPr lang="en-US" sz="2000" dirty="0"/>
          </a:p>
          <a:p>
            <a:pPr marL="285750" indent="-285750">
              <a:buFont typeface="Arial"/>
              <a:buChar char="•"/>
            </a:pPr>
            <a:endParaRPr lang="en-US" sz="2000" dirty="0"/>
          </a:p>
        </p:txBody>
      </p:sp>
      <p:pic>
        <p:nvPicPr>
          <p:cNvPr id="6" name="Picture 5"/>
          <p:cNvPicPr>
            <a:picLocks noChangeAspect="1"/>
          </p:cNvPicPr>
          <p:nvPr/>
        </p:nvPicPr>
        <p:blipFill>
          <a:blip r:embed="rId2"/>
          <a:stretch>
            <a:fillRect/>
          </a:stretch>
        </p:blipFill>
        <p:spPr>
          <a:xfrm>
            <a:off x="6113464" y="165607"/>
            <a:ext cx="2612182" cy="1739900"/>
          </a:xfrm>
          <a:prstGeom prst="rect">
            <a:avLst/>
          </a:prstGeom>
        </p:spPr>
      </p:pic>
    </p:spTree>
    <p:extLst>
      <p:ext uri="{BB962C8B-B14F-4D97-AF65-F5344CB8AC3E}">
        <p14:creationId xmlns:p14="http://schemas.microsoft.com/office/powerpoint/2010/main" val="24376937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IMF – Quotas</a:t>
            </a:r>
            <a:endParaRPr lang="en-US" sz="3200" dirty="0"/>
          </a:p>
        </p:txBody>
      </p:sp>
      <p:sp>
        <p:nvSpPr>
          <p:cNvPr id="3" name="Rectangle 2"/>
          <p:cNvSpPr/>
          <p:nvPr/>
        </p:nvSpPr>
        <p:spPr>
          <a:xfrm>
            <a:off x="342899" y="1442336"/>
            <a:ext cx="8382747" cy="5632311"/>
          </a:xfrm>
          <a:prstGeom prst="rect">
            <a:avLst/>
          </a:prstGeom>
        </p:spPr>
        <p:txBody>
          <a:bodyPr wrap="square">
            <a:spAutoFit/>
          </a:bodyPr>
          <a:lstStyle/>
          <a:p>
            <a:pPr marL="285750" indent="-285750">
              <a:buFont typeface="Arial"/>
              <a:buChar char="•"/>
            </a:pPr>
            <a:r>
              <a:rPr lang="en-US" sz="2000" b="1" i="1" dirty="0" smtClean="0"/>
              <a:t>Quotas</a:t>
            </a:r>
            <a:r>
              <a:rPr lang="en-US" sz="2000" dirty="0" smtClean="0"/>
              <a:t> determine the standing a member country has in the IMF</a:t>
            </a:r>
          </a:p>
          <a:p>
            <a:pPr marL="285750" indent="-285750">
              <a:buFont typeface="Arial"/>
              <a:buChar char="•"/>
            </a:pPr>
            <a:endParaRPr lang="en-US" sz="2000" dirty="0"/>
          </a:p>
          <a:p>
            <a:pPr marL="285750" indent="-285750">
              <a:buFont typeface="Arial"/>
              <a:buChar char="•"/>
            </a:pPr>
            <a:r>
              <a:rPr lang="en-US" sz="2000" dirty="0" smtClean="0"/>
              <a:t>The </a:t>
            </a:r>
            <a:r>
              <a:rPr lang="en-US" sz="2000" b="1" i="1" dirty="0" smtClean="0"/>
              <a:t>quota</a:t>
            </a:r>
            <a:r>
              <a:rPr lang="en-US" sz="2000" dirty="0" smtClean="0"/>
              <a:t> is like an entry free – the amount of money a member must contribute to the fund. The quota can be paid in different currencies, but ¾ must be paid in home currency. </a:t>
            </a:r>
          </a:p>
          <a:p>
            <a:pPr marL="285750" indent="-285750">
              <a:buFont typeface="Arial"/>
              <a:buChar char="•"/>
            </a:pPr>
            <a:endParaRPr lang="en-US" sz="2000" dirty="0"/>
          </a:p>
          <a:p>
            <a:pPr marL="285750" indent="-285750">
              <a:buFont typeface="Arial"/>
              <a:buChar char="•"/>
            </a:pPr>
            <a:r>
              <a:rPr lang="en-US" sz="2000" dirty="0" smtClean="0"/>
              <a:t>The quota amount is determined relative to the economic size of the country. </a:t>
            </a:r>
          </a:p>
          <a:p>
            <a:pPr marL="285750" indent="-285750">
              <a:buFont typeface="Arial"/>
              <a:buChar char="•"/>
            </a:pPr>
            <a:endParaRPr lang="en-US" sz="2000" dirty="0"/>
          </a:p>
          <a:p>
            <a:pPr marL="742950" lvl="1" indent="-285750">
              <a:buFont typeface="Arial"/>
              <a:buChar char="•"/>
            </a:pPr>
            <a:r>
              <a:rPr lang="en-US" sz="2000" dirty="0" smtClean="0"/>
              <a:t>France = 20 billion SDR (about 4.2%)</a:t>
            </a:r>
          </a:p>
          <a:p>
            <a:pPr marL="742950" lvl="1" indent="-285750">
              <a:buFont typeface="Arial"/>
              <a:buChar char="•"/>
            </a:pPr>
            <a:r>
              <a:rPr lang="en-US" sz="2000" dirty="0" smtClean="0"/>
              <a:t>United States = 83 billion SDR (about 17.4%) - largest</a:t>
            </a:r>
          </a:p>
          <a:p>
            <a:pPr marL="285750" indent="-285750">
              <a:buFont typeface="Arial"/>
              <a:buChar char="•"/>
            </a:pPr>
            <a:endParaRPr lang="en-US" sz="2000" b="1" i="1" dirty="0"/>
          </a:p>
          <a:p>
            <a:pPr marL="285750" indent="-285750">
              <a:buFont typeface="Arial"/>
              <a:buChar char="•"/>
            </a:pPr>
            <a:r>
              <a:rPr lang="en-US" sz="2000" b="1" i="1" dirty="0" smtClean="0"/>
              <a:t>Voting Power</a:t>
            </a:r>
          </a:p>
          <a:p>
            <a:pPr marL="285750" indent="-285750">
              <a:buFont typeface="Arial"/>
              <a:buChar char="•"/>
            </a:pPr>
            <a:endParaRPr lang="en-US" sz="2000" b="1" i="1" dirty="0"/>
          </a:p>
          <a:p>
            <a:pPr marL="742950" lvl="1" indent="-285750">
              <a:buFont typeface="Arial"/>
              <a:buChar char="•"/>
            </a:pPr>
            <a:r>
              <a:rPr lang="en-US" sz="2000" dirty="0" smtClean="0"/>
              <a:t>Fixed number of “basic” votes</a:t>
            </a:r>
          </a:p>
          <a:p>
            <a:pPr marL="742950" lvl="1" indent="-285750">
              <a:buFont typeface="Arial"/>
              <a:buChar char="•"/>
            </a:pPr>
            <a:r>
              <a:rPr lang="en-US" sz="2000" dirty="0" smtClean="0"/>
              <a:t>1 vote for every 100,000 in quota (measured in special drawing rights) contributed to the fund</a:t>
            </a:r>
            <a:endParaRPr lang="en-US" sz="2000" dirty="0"/>
          </a:p>
          <a:p>
            <a:pPr marL="285750" indent="-285750">
              <a:buFont typeface="Arial"/>
              <a:buChar char="•"/>
            </a:pPr>
            <a:endParaRPr lang="en-US" sz="2000" dirty="0"/>
          </a:p>
        </p:txBody>
      </p:sp>
    </p:spTree>
    <p:extLst>
      <p:ext uri="{BB962C8B-B14F-4D97-AF65-F5344CB8AC3E}">
        <p14:creationId xmlns:p14="http://schemas.microsoft.com/office/powerpoint/2010/main" val="39329612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IMF – Quotas</a:t>
            </a:r>
            <a:endParaRPr lang="en-US" sz="3200" dirty="0"/>
          </a:p>
        </p:txBody>
      </p:sp>
      <p:sp>
        <p:nvSpPr>
          <p:cNvPr id="3" name="Rectangle 2"/>
          <p:cNvSpPr/>
          <p:nvPr/>
        </p:nvSpPr>
        <p:spPr>
          <a:xfrm>
            <a:off x="342899" y="1442336"/>
            <a:ext cx="8382747" cy="4401205"/>
          </a:xfrm>
          <a:prstGeom prst="rect">
            <a:avLst/>
          </a:prstGeom>
        </p:spPr>
        <p:txBody>
          <a:bodyPr wrap="square">
            <a:spAutoFit/>
          </a:bodyPr>
          <a:lstStyle/>
          <a:p>
            <a:pPr marL="285750" indent="-285750">
              <a:buFont typeface="Arial"/>
              <a:buChar char="•"/>
            </a:pPr>
            <a:r>
              <a:rPr lang="en-US" sz="2000" b="1" i="1" dirty="0" smtClean="0"/>
              <a:t>Available credit:</a:t>
            </a:r>
            <a:r>
              <a:rPr lang="en-US" sz="2000" dirty="0" smtClean="0"/>
              <a:t> The amount of financing a member can obtain from the IMF is a function of their quota (145% of quota annually, 435% cumulative). However, these rules have been broken.</a:t>
            </a:r>
          </a:p>
          <a:p>
            <a:pPr marL="285750" indent="-285750">
              <a:buFont typeface="Arial"/>
              <a:buChar char="•"/>
            </a:pPr>
            <a:endParaRPr lang="en-US" sz="2000" dirty="0"/>
          </a:p>
          <a:p>
            <a:pPr marL="285750" indent="-285750">
              <a:buFont typeface="Arial"/>
              <a:buChar char="•"/>
            </a:pPr>
            <a:r>
              <a:rPr lang="en-US" sz="2000" dirty="0" smtClean="0"/>
              <a:t>By definition, large developed countries have more access to credit than smaller developing countries.</a:t>
            </a:r>
          </a:p>
          <a:p>
            <a:pPr marL="285750" indent="-285750">
              <a:buFont typeface="Arial"/>
              <a:buChar char="•"/>
            </a:pPr>
            <a:endParaRPr lang="en-US" sz="2000" dirty="0"/>
          </a:p>
          <a:p>
            <a:pPr marL="285750" indent="-285750">
              <a:buFont typeface="Arial"/>
              <a:buChar char="•"/>
            </a:pPr>
            <a:endParaRPr lang="en-US" sz="2000" dirty="0" smtClean="0"/>
          </a:p>
          <a:p>
            <a:pPr marL="285750" indent="-285750">
              <a:buFont typeface="Arial"/>
              <a:buChar char="•"/>
            </a:pPr>
            <a:endParaRPr lang="en-US" sz="2000" dirty="0"/>
          </a:p>
          <a:p>
            <a:pPr marL="285750" indent="-285750">
              <a:buFont typeface="Arial"/>
              <a:buChar char="•"/>
            </a:pPr>
            <a:r>
              <a:rPr lang="en-US" sz="2000" dirty="0" smtClean="0"/>
              <a:t>BOG reviews quotas about every 5 years. Changes need an 85% vote of support.  </a:t>
            </a:r>
          </a:p>
          <a:p>
            <a:pPr marL="285750" indent="-285750">
              <a:buFont typeface="Arial"/>
              <a:buChar char="•"/>
            </a:pPr>
            <a:endParaRPr lang="en-US" sz="2000" dirty="0"/>
          </a:p>
          <a:p>
            <a:pPr marL="285750" indent="-285750">
              <a:buFont typeface="Arial"/>
              <a:buChar char="•"/>
            </a:pPr>
            <a:r>
              <a:rPr lang="en-US" sz="2000" dirty="0" smtClean="0"/>
              <a:t>As of January 2016, the total quota is 477 billion SDR ($653 billion).</a:t>
            </a:r>
            <a:endParaRPr lang="en-US" sz="2000" dirty="0"/>
          </a:p>
          <a:p>
            <a:pPr marL="285750" indent="-285750">
              <a:buFont typeface="Arial"/>
              <a:buChar char="•"/>
            </a:pPr>
            <a:endParaRPr lang="en-US" sz="2000" dirty="0"/>
          </a:p>
        </p:txBody>
      </p:sp>
    </p:spTree>
    <p:extLst>
      <p:ext uri="{BB962C8B-B14F-4D97-AF65-F5344CB8AC3E}">
        <p14:creationId xmlns:p14="http://schemas.microsoft.com/office/powerpoint/2010/main" val="13517840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IMF - Special Drawing Rights (SDR)</a:t>
            </a:r>
            <a:endParaRPr lang="en-US" sz="3200" dirty="0"/>
          </a:p>
        </p:txBody>
      </p:sp>
      <p:sp>
        <p:nvSpPr>
          <p:cNvPr id="3" name="Content Placeholder 2"/>
          <p:cNvSpPr>
            <a:spLocks noGrp="1"/>
          </p:cNvSpPr>
          <p:nvPr>
            <p:ph idx="1"/>
          </p:nvPr>
        </p:nvSpPr>
        <p:spPr>
          <a:xfrm>
            <a:off x="457200" y="1480672"/>
            <a:ext cx="7620000" cy="4800600"/>
          </a:xfrm>
        </p:spPr>
        <p:txBody>
          <a:bodyPr>
            <a:normAutofit fontScale="92500"/>
          </a:bodyPr>
          <a:lstStyle/>
          <a:p>
            <a:r>
              <a:rPr lang="en-US" dirty="0" smtClean="0"/>
              <a:t>The IMF’s accounting unit is called a </a:t>
            </a:r>
            <a:r>
              <a:rPr lang="en-US" b="1" i="1" dirty="0" smtClean="0"/>
              <a:t>special drawing right </a:t>
            </a:r>
            <a:r>
              <a:rPr lang="en-US" dirty="0" smtClean="0"/>
              <a:t>(SDR) – established in 1969</a:t>
            </a:r>
          </a:p>
          <a:p>
            <a:endParaRPr lang="en-US" dirty="0"/>
          </a:p>
          <a:p>
            <a:r>
              <a:rPr lang="en-US" dirty="0" smtClean="0"/>
              <a:t>The value of a unit of SDR is determined by a basket of currencies. </a:t>
            </a:r>
          </a:p>
          <a:p>
            <a:endParaRPr lang="en-US" dirty="0"/>
          </a:p>
          <a:p>
            <a:r>
              <a:rPr lang="en-US" dirty="0" smtClean="0"/>
              <a:t>The makeup of the basket has changed over time. At first it was equivalent to the US dollar. Today it is a weighted sum of US, Europe, China, Japan, and British currencies.  </a:t>
            </a:r>
            <a:endParaRPr lang="en-US" dirty="0"/>
          </a:p>
          <a:p>
            <a:endParaRPr lang="en-US" dirty="0"/>
          </a:p>
          <a:p>
            <a:r>
              <a:rPr lang="en-US" dirty="0" smtClean="0"/>
              <a:t>Originally created as a supplementary reserve currency potentially useful for countries pegging their currency to the dollar (which was pegged to gold). </a:t>
            </a:r>
          </a:p>
          <a:p>
            <a:pPr lvl="1"/>
            <a:r>
              <a:rPr lang="en-US" dirty="0" smtClean="0"/>
              <a:t>Members needed reserves of dollars to maintain pegs. Dollars were scarce (US large trade surplus) </a:t>
            </a:r>
          </a:p>
        </p:txBody>
      </p:sp>
    </p:spTree>
    <p:extLst>
      <p:ext uri="{BB962C8B-B14F-4D97-AF65-F5344CB8AC3E}">
        <p14:creationId xmlns:p14="http://schemas.microsoft.com/office/powerpoint/2010/main" val="20898024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IMF - Special Drawing Rights (SDR)</a:t>
            </a:r>
            <a:endParaRPr lang="en-US" sz="3200" dirty="0"/>
          </a:p>
        </p:txBody>
      </p:sp>
      <p:sp>
        <p:nvSpPr>
          <p:cNvPr id="3" name="Content Placeholder 2"/>
          <p:cNvSpPr>
            <a:spLocks noGrp="1"/>
          </p:cNvSpPr>
          <p:nvPr>
            <p:ph idx="1"/>
          </p:nvPr>
        </p:nvSpPr>
        <p:spPr>
          <a:xfrm>
            <a:off x="457200" y="1480671"/>
            <a:ext cx="7620000" cy="5138269"/>
          </a:xfrm>
        </p:spPr>
        <p:txBody>
          <a:bodyPr>
            <a:normAutofit/>
          </a:bodyPr>
          <a:lstStyle/>
          <a:p>
            <a:r>
              <a:rPr lang="en-US" sz="2000" dirty="0" smtClean="0"/>
              <a:t>Allocations of SDRs are freely given to member countries in proportion to their quotas.</a:t>
            </a:r>
          </a:p>
          <a:p>
            <a:endParaRPr lang="en-US" sz="2000" dirty="0"/>
          </a:p>
          <a:p>
            <a:r>
              <a:rPr lang="en-US" sz="2000" dirty="0" smtClean="0"/>
              <a:t>The SDRs are reserve assets, that may be exchanged for circulating currencies at a posted rate.</a:t>
            </a:r>
          </a:p>
          <a:p>
            <a:endParaRPr lang="en-US" sz="2000" dirty="0"/>
          </a:p>
          <a:p>
            <a:r>
              <a:rPr lang="en-US" sz="2000" dirty="0" smtClean="0"/>
              <a:t>SDRs are bought and sold voluntarily (through the terms of the Articles of the Agreement) by IMF members. </a:t>
            </a:r>
          </a:p>
          <a:p>
            <a:pPr lvl="1"/>
            <a:r>
              <a:rPr lang="en-US" dirty="0" smtClean="0"/>
              <a:t>If you are a buyer of SDR then your holdings &gt; allocation and the </a:t>
            </a:r>
            <a:r>
              <a:rPr lang="en-US" sz="1800" dirty="0" smtClean="0"/>
              <a:t>IMF pays interest on the excess.</a:t>
            </a:r>
          </a:p>
          <a:p>
            <a:pPr lvl="1"/>
            <a:r>
              <a:rPr lang="en-US" sz="1800" dirty="0" smtClean="0"/>
              <a:t>If you are seller of SDR then your holdings &lt; allocation and you pay interest on the shortage. </a:t>
            </a:r>
          </a:p>
          <a:p>
            <a:pPr lvl="1"/>
            <a:r>
              <a:rPr lang="en-US" dirty="0" smtClean="0"/>
              <a:t>   </a:t>
            </a:r>
            <a:endParaRPr lang="en-US" dirty="0"/>
          </a:p>
          <a:p>
            <a:r>
              <a:rPr lang="en-US" sz="2000" dirty="0" smtClean="0"/>
              <a:t>The biggest allocation of SDR was in 2009 for 161 billion SDR.  </a:t>
            </a:r>
          </a:p>
        </p:txBody>
      </p:sp>
    </p:spTree>
    <p:extLst>
      <p:ext uri="{BB962C8B-B14F-4D97-AF65-F5344CB8AC3E}">
        <p14:creationId xmlns:p14="http://schemas.microsoft.com/office/powerpoint/2010/main" val="12638004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IMF - Special Drawing Rights (SDR)</a:t>
            </a:r>
            <a:endParaRPr lang="en-US" sz="3200" dirty="0"/>
          </a:p>
        </p:txBody>
      </p:sp>
      <p:sp>
        <p:nvSpPr>
          <p:cNvPr id="3" name="Content Placeholder 2"/>
          <p:cNvSpPr>
            <a:spLocks noGrp="1"/>
          </p:cNvSpPr>
          <p:nvPr>
            <p:ph idx="1"/>
          </p:nvPr>
        </p:nvSpPr>
        <p:spPr>
          <a:xfrm>
            <a:off x="457200" y="1480671"/>
            <a:ext cx="7620000" cy="5138269"/>
          </a:xfrm>
        </p:spPr>
        <p:txBody>
          <a:bodyPr>
            <a:normAutofit/>
          </a:bodyPr>
          <a:lstStyle/>
          <a:p>
            <a:r>
              <a:rPr lang="en-US" sz="2000" dirty="0" smtClean="0"/>
              <a:t>Allocations of SDRs are freely given to member countries in proportion to their quotas.</a:t>
            </a:r>
          </a:p>
          <a:p>
            <a:endParaRPr lang="en-US" sz="2000" dirty="0"/>
          </a:p>
          <a:p>
            <a:r>
              <a:rPr lang="en-US" sz="2000" dirty="0" smtClean="0"/>
              <a:t>The SDRs are reserve assets, that may be exchanged for circulating currencies at a posted rate.</a:t>
            </a:r>
          </a:p>
          <a:p>
            <a:endParaRPr lang="en-US" sz="2000" dirty="0"/>
          </a:p>
          <a:p>
            <a:r>
              <a:rPr lang="en-US" sz="2000" dirty="0" smtClean="0"/>
              <a:t>SDRs are bought and sold voluntarily (through the terms of the Articles of the Agreement) by IMF members. </a:t>
            </a:r>
          </a:p>
          <a:p>
            <a:pPr lvl="1"/>
            <a:r>
              <a:rPr lang="en-US" dirty="0" smtClean="0"/>
              <a:t>If you are a buyer of SDR then your holdings &gt; allocation and the </a:t>
            </a:r>
            <a:r>
              <a:rPr lang="en-US" sz="1800" dirty="0" smtClean="0"/>
              <a:t>IMF pays interest on the excess.</a:t>
            </a:r>
          </a:p>
          <a:p>
            <a:pPr lvl="1"/>
            <a:r>
              <a:rPr lang="en-US" sz="1800" dirty="0" smtClean="0"/>
              <a:t>If you are seller of SDR then your holdings &lt; allocation and you pay interest on the shortage. </a:t>
            </a:r>
          </a:p>
          <a:p>
            <a:pPr lvl="1"/>
            <a:r>
              <a:rPr lang="en-US" dirty="0" smtClean="0"/>
              <a:t>   </a:t>
            </a:r>
            <a:endParaRPr lang="en-US" dirty="0"/>
          </a:p>
          <a:p>
            <a:r>
              <a:rPr lang="en-US" sz="2000" dirty="0" smtClean="0"/>
              <a:t>The biggest allocation of SDR was in 2009 for 161 billion SDR.  </a:t>
            </a:r>
          </a:p>
        </p:txBody>
      </p:sp>
    </p:spTree>
    <p:extLst>
      <p:ext uri="{BB962C8B-B14F-4D97-AF65-F5344CB8AC3E}">
        <p14:creationId xmlns:p14="http://schemas.microsoft.com/office/powerpoint/2010/main" val="19219735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7620000" cy="1143000"/>
          </a:xfrm>
        </p:spPr>
        <p:txBody>
          <a:bodyPr/>
          <a:lstStyle/>
          <a:p>
            <a:r>
              <a:rPr lang="en-US" sz="3200" dirty="0" smtClean="0"/>
              <a:t>IMF - Special Drawing Rights (SDR)</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1800761136"/>
              </p:ext>
            </p:extLst>
          </p:nvPr>
        </p:nvGraphicFramePr>
        <p:xfrm>
          <a:off x="457201" y="1860177"/>
          <a:ext cx="8163858" cy="3505200"/>
        </p:xfrm>
        <a:graphic>
          <a:graphicData uri="http://schemas.openxmlformats.org/drawingml/2006/table">
            <a:tbl>
              <a:tblPr firstRow="1" bandRow="1">
                <a:tableStyleId>{5C22544A-7EE6-4342-B048-85BDC9FD1C3A}</a:tableStyleId>
              </a:tblPr>
              <a:tblGrid>
                <a:gridCol w="1328998"/>
                <a:gridCol w="1639676"/>
                <a:gridCol w="1938007"/>
                <a:gridCol w="1195294"/>
                <a:gridCol w="2061883"/>
              </a:tblGrid>
              <a:tr h="370840">
                <a:tc>
                  <a:txBody>
                    <a:bodyPr/>
                    <a:lstStyle/>
                    <a:p>
                      <a:r>
                        <a:rPr lang="en-US" dirty="0" smtClean="0">
                          <a:solidFill>
                            <a:schemeClr val="bg1"/>
                          </a:solidFill>
                          <a:latin typeface="Times New Roman"/>
                          <a:cs typeface="Times New Roman"/>
                        </a:rPr>
                        <a:t>Currency</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Amount</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a:t>
                      </a:r>
                      <a:r>
                        <a:rPr lang="en-US" baseline="0" dirty="0" smtClean="0">
                          <a:solidFill>
                            <a:schemeClr val="bg1"/>
                          </a:solidFill>
                          <a:latin typeface="Times New Roman"/>
                          <a:cs typeface="Times New Roman"/>
                        </a:rPr>
                        <a:t> to buy 1 foreign</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Amount in US$</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Weights</a:t>
                      </a:r>
                      <a:endParaRPr lang="en-US" dirty="0">
                        <a:solidFill>
                          <a:schemeClr val="bg1"/>
                        </a:solidFill>
                        <a:latin typeface="Times New Roman"/>
                        <a:cs typeface="Times New Roman"/>
                      </a:endParaRPr>
                    </a:p>
                  </a:txBody>
                  <a:tcPr/>
                </a:tc>
              </a:tr>
              <a:tr h="370840">
                <a:tc>
                  <a:txBody>
                    <a:bodyPr/>
                    <a:lstStyle/>
                    <a:p>
                      <a:r>
                        <a:rPr lang="en-US" dirty="0" smtClean="0">
                          <a:solidFill>
                            <a:schemeClr val="bg1"/>
                          </a:solidFill>
                          <a:latin typeface="Times New Roman"/>
                          <a:cs typeface="Times New Roman"/>
                        </a:rPr>
                        <a:t>US Dollar</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0.5825</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1</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0.5825</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42%</a:t>
                      </a:r>
                      <a:endParaRPr lang="en-US" dirty="0">
                        <a:solidFill>
                          <a:schemeClr val="bg1"/>
                        </a:solidFill>
                        <a:latin typeface="Times New Roman"/>
                        <a:cs typeface="Times New Roman"/>
                      </a:endParaRPr>
                    </a:p>
                  </a:txBody>
                  <a:tcPr/>
                </a:tc>
              </a:tr>
              <a:tr h="370840">
                <a:tc>
                  <a:txBody>
                    <a:bodyPr/>
                    <a:lstStyle/>
                    <a:p>
                      <a:r>
                        <a:rPr lang="en-US" dirty="0" smtClean="0">
                          <a:solidFill>
                            <a:schemeClr val="bg1"/>
                          </a:solidFill>
                          <a:latin typeface="Times New Roman"/>
                          <a:cs typeface="Times New Roman"/>
                        </a:rPr>
                        <a:t>Euro</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0.3867</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1.12</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0.4331</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31%</a:t>
                      </a:r>
                      <a:endParaRPr lang="en-US" dirty="0">
                        <a:solidFill>
                          <a:schemeClr val="bg1"/>
                        </a:solidFill>
                        <a:latin typeface="Times New Roman"/>
                        <a:cs typeface="Times New Roman"/>
                      </a:endParaRPr>
                    </a:p>
                  </a:txBody>
                  <a:tcPr/>
                </a:tc>
              </a:tr>
              <a:tr h="370840">
                <a:tc>
                  <a:txBody>
                    <a:bodyPr/>
                    <a:lstStyle/>
                    <a:p>
                      <a:r>
                        <a:rPr lang="en-US" dirty="0" err="1" smtClean="0">
                          <a:solidFill>
                            <a:schemeClr val="bg1"/>
                          </a:solidFill>
                          <a:latin typeface="Times New Roman"/>
                          <a:cs typeface="Times New Roman"/>
                        </a:rPr>
                        <a:t>Renminbi</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1.0174</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0.15</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0.1526</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11%</a:t>
                      </a:r>
                      <a:endParaRPr lang="en-US" dirty="0">
                        <a:solidFill>
                          <a:schemeClr val="bg1"/>
                        </a:solidFill>
                        <a:latin typeface="Times New Roman"/>
                        <a:cs typeface="Times New Roman"/>
                      </a:endParaRPr>
                    </a:p>
                  </a:txBody>
                  <a:tcPr/>
                </a:tc>
              </a:tr>
              <a:tr h="370840">
                <a:tc>
                  <a:txBody>
                    <a:bodyPr/>
                    <a:lstStyle/>
                    <a:p>
                      <a:r>
                        <a:rPr lang="en-US" dirty="0" smtClean="0">
                          <a:solidFill>
                            <a:schemeClr val="bg1"/>
                          </a:solidFill>
                          <a:latin typeface="Times New Roman"/>
                          <a:cs typeface="Times New Roman"/>
                        </a:rPr>
                        <a:t>Yen</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11.9</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0.0091</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0.1083</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8%</a:t>
                      </a:r>
                      <a:endParaRPr lang="en-US" dirty="0">
                        <a:solidFill>
                          <a:schemeClr val="bg1"/>
                        </a:solidFill>
                        <a:latin typeface="Times New Roman"/>
                        <a:cs typeface="Times New Roman"/>
                      </a:endParaRPr>
                    </a:p>
                  </a:txBody>
                  <a:tcPr/>
                </a:tc>
              </a:tr>
              <a:tr h="370840">
                <a:tc>
                  <a:txBody>
                    <a:bodyPr/>
                    <a:lstStyle/>
                    <a:p>
                      <a:r>
                        <a:rPr lang="en-US" dirty="0" smtClean="0">
                          <a:solidFill>
                            <a:schemeClr val="bg1"/>
                          </a:solidFill>
                          <a:latin typeface="Times New Roman"/>
                          <a:cs typeface="Times New Roman"/>
                        </a:rPr>
                        <a:t>Pound</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0.0859</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1.28</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0.1100</a:t>
                      </a:r>
                      <a:endParaRPr lang="en-US" dirty="0">
                        <a:solidFill>
                          <a:schemeClr val="bg1"/>
                        </a:solidFill>
                        <a:latin typeface="Times New Roman"/>
                        <a:cs typeface="Times New Roman"/>
                      </a:endParaRPr>
                    </a:p>
                  </a:txBody>
                  <a:tcPr/>
                </a:tc>
                <a:tc>
                  <a:txBody>
                    <a:bodyPr/>
                    <a:lstStyle/>
                    <a:p>
                      <a:r>
                        <a:rPr lang="en-US" dirty="0" smtClean="0">
                          <a:solidFill>
                            <a:schemeClr val="bg1"/>
                          </a:solidFill>
                          <a:latin typeface="Times New Roman"/>
                          <a:cs typeface="Times New Roman"/>
                        </a:rPr>
                        <a:t>8%</a:t>
                      </a:r>
                      <a:endParaRPr lang="en-US" dirty="0">
                        <a:solidFill>
                          <a:schemeClr val="bg1"/>
                        </a:solidFill>
                        <a:latin typeface="Times New Roman"/>
                        <a:cs typeface="Times New Roman"/>
                      </a:endParaRPr>
                    </a:p>
                  </a:txBody>
                  <a:tcPr/>
                </a:tc>
              </a:tr>
              <a:tr h="370840">
                <a:tc>
                  <a:txBody>
                    <a:bodyPr/>
                    <a:lstStyle/>
                    <a:p>
                      <a:endParaRPr lang="en-US">
                        <a:solidFill>
                          <a:schemeClr val="bg1"/>
                        </a:solidFill>
                        <a:latin typeface="Times New Roman"/>
                        <a:cs typeface="Times New Roman"/>
                      </a:endParaRPr>
                    </a:p>
                  </a:txBody>
                  <a:tcPr/>
                </a:tc>
                <a:tc>
                  <a:txBody>
                    <a:bodyPr/>
                    <a:lstStyle/>
                    <a:p>
                      <a:endParaRPr lang="en-US">
                        <a:solidFill>
                          <a:schemeClr val="bg1"/>
                        </a:solidFill>
                        <a:latin typeface="Times New Roman"/>
                        <a:cs typeface="Times New Roman"/>
                      </a:endParaRPr>
                    </a:p>
                  </a:txBody>
                  <a:tcPr/>
                </a:tc>
                <a:tc>
                  <a:txBody>
                    <a:bodyPr/>
                    <a:lstStyle/>
                    <a:p>
                      <a:endParaRPr lang="en-US">
                        <a:solidFill>
                          <a:schemeClr val="bg1"/>
                        </a:solidFill>
                        <a:latin typeface="Times New Roman"/>
                        <a:cs typeface="Times New Roman"/>
                      </a:endParaRPr>
                    </a:p>
                  </a:txBody>
                  <a:tcPr/>
                </a:tc>
                <a:tc>
                  <a:txBody>
                    <a:bodyPr/>
                    <a:lstStyle/>
                    <a:p>
                      <a:endParaRPr lang="en-US" dirty="0">
                        <a:solidFill>
                          <a:schemeClr val="bg1"/>
                        </a:solidFill>
                        <a:latin typeface="Times New Roman"/>
                        <a:cs typeface="Times New Roman"/>
                      </a:endParaRPr>
                    </a:p>
                  </a:txBody>
                  <a:tcPr/>
                </a:tc>
                <a:tc>
                  <a:txBody>
                    <a:bodyPr/>
                    <a:lstStyle/>
                    <a:p>
                      <a:endParaRPr lang="en-US">
                        <a:solidFill>
                          <a:schemeClr val="bg1"/>
                        </a:solidFill>
                        <a:latin typeface="Times New Roman"/>
                        <a:cs typeface="Times New Roman"/>
                      </a:endParaRPr>
                    </a:p>
                  </a:txBody>
                  <a:tcPr/>
                </a:tc>
              </a:tr>
              <a:tr h="370840">
                <a:tc>
                  <a:txBody>
                    <a:bodyPr/>
                    <a:lstStyle/>
                    <a:p>
                      <a:endParaRPr lang="en-US">
                        <a:solidFill>
                          <a:schemeClr val="bg1"/>
                        </a:solidFill>
                        <a:latin typeface="Times New Roman"/>
                        <a:cs typeface="Times New Roman"/>
                      </a:endParaRPr>
                    </a:p>
                  </a:txBody>
                  <a:tcPr/>
                </a:tc>
                <a:tc>
                  <a:txBody>
                    <a:bodyPr/>
                    <a:lstStyle/>
                    <a:p>
                      <a:endParaRPr lang="en-US">
                        <a:solidFill>
                          <a:schemeClr val="bg1"/>
                        </a:solidFill>
                        <a:latin typeface="Times New Roman"/>
                        <a:cs typeface="Times New Roman"/>
                      </a:endParaRPr>
                    </a:p>
                  </a:txBody>
                  <a:tcPr/>
                </a:tc>
                <a:tc>
                  <a:txBody>
                    <a:bodyPr/>
                    <a:lstStyle/>
                    <a:p>
                      <a:r>
                        <a:rPr lang="en-US" b="1" dirty="0" smtClean="0">
                          <a:solidFill>
                            <a:schemeClr val="bg1"/>
                          </a:solidFill>
                          <a:latin typeface="Times New Roman"/>
                          <a:cs typeface="Times New Roman"/>
                        </a:rPr>
                        <a:t>Dollars needed to</a:t>
                      </a:r>
                      <a:r>
                        <a:rPr lang="en-US" b="1" baseline="0" dirty="0" smtClean="0">
                          <a:solidFill>
                            <a:schemeClr val="bg1"/>
                          </a:solidFill>
                          <a:latin typeface="Times New Roman"/>
                          <a:cs typeface="Times New Roman"/>
                        </a:rPr>
                        <a:t> buy one SDR</a:t>
                      </a:r>
                      <a:endParaRPr lang="en-US" b="1" dirty="0">
                        <a:solidFill>
                          <a:schemeClr val="bg1"/>
                        </a:solidFill>
                        <a:latin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latin typeface="Times New Roman"/>
                          <a:cs typeface="Times New Roman"/>
                        </a:rPr>
                        <a:t>1.39</a:t>
                      </a:r>
                    </a:p>
                    <a:p>
                      <a:endParaRPr lang="en-US" b="1" dirty="0">
                        <a:solidFill>
                          <a:schemeClr val="bg1"/>
                        </a:solidFill>
                        <a:latin typeface="Times New Roman"/>
                        <a:cs typeface="Times New Roman"/>
                      </a:endParaRPr>
                    </a:p>
                  </a:txBody>
                  <a:tcPr/>
                </a:tc>
                <a:tc>
                  <a:txBody>
                    <a:bodyPr/>
                    <a:lstStyle/>
                    <a:p>
                      <a:endParaRPr lang="en-US" dirty="0">
                        <a:solidFill>
                          <a:schemeClr val="bg1"/>
                        </a:solidFill>
                        <a:latin typeface="Times New Roman"/>
                        <a:cs typeface="Times New Roman"/>
                      </a:endParaRPr>
                    </a:p>
                  </a:txBody>
                  <a:tcPr/>
                </a:tc>
              </a:tr>
            </a:tbl>
          </a:graphicData>
        </a:graphic>
      </p:graphicFrame>
    </p:spTree>
    <p:extLst>
      <p:ext uri="{BB962C8B-B14F-4D97-AF65-F5344CB8AC3E}">
        <p14:creationId xmlns:p14="http://schemas.microsoft.com/office/powerpoint/2010/main" val="19219735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IMF – some criticisms</a:t>
            </a:r>
            <a:endParaRPr lang="en-US" sz="3200" dirty="0"/>
          </a:p>
        </p:txBody>
      </p:sp>
    </p:spTree>
    <p:extLst>
      <p:ext uri="{BB962C8B-B14F-4D97-AF65-F5344CB8AC3E}">
        <p14:creationId xmlns:p14="http://schemas.microsoft.com/office/powerpoint/2010/main" val="32734187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type="body" idx="4294967295"/>
          </p:nvPr>
        </p:nvSpPr>
        <p:spPr bwMode="auto">
          <a:xfrm>
            <a:off x="1143000" y="2480236"/>
            <a:ext cx="5625353" cy="2405529"/>
          </a:xfrm>
          <a:prstGeom prst="rect">
            <a:avLst/>
          </a:prstGeom>
          <a:noFill/>
          <a:ln>
            <a:miter lim="800000"/>
            <a:headEnd/>
            <a:tailEnd/>
          </a:ln>
        </p:spPr>
        <p:txBody>
          <a:bodyPr>
            <a:normAutofit/>
          </a:bodyPr>
          <a:lstStyle/>
          <a:p>
            <a:pPr marL="0" indent="0">
              <a:spcAft>
                <a:spcPts val="1200"/>
              </a:spcAft>
              <a:buNone/>
            </a:pPr>
            <a:r>
              <a:rPr lang="en-US" sz="2400" dirty="0" smtClean="0"/>
              <a:t>Two overarching </a:t>
            </a:r>
            <a:r>
              <a:rPr lang="en-US" sz="2400" dirty="0"/>
              <a:t>g</a:t>
            </a:r>
            <a:r>
              <a:rPr lang="en-US" sz="2400" dirty="0" smtClean="0"/>
              <a:t>oals:</a:t>
            </a:r>
          </a:p>
          <a:p>
            <a:pPr marL="395288" indent="-395288">
              <a:spcAft>
                <a:spcPts val="1200"/>
              </a:spcAft>
              <a:buFont typeface="Wingdings" pitchFamily="2" charset="2"/>
              <a:buAutoNum type="arabicPeriod"/>
            </a:pPr>
            <a:r>
              <a:rPr lang="en-US" sz="2400" dirty="0" smtClean="0"/>
              <a:t>End extreme poverty</a:t>
            </a:r>
          </a:p>
          <a:p>
            <a:pPr marL="395288" indent="-395288">
              <a:spcAft>
                <a:spcPts val="1200"/>
              </a:spcAft>
              <a:buFont typeface="Wingdings" pitchFamily="2" charset="2"/>
              <a:buAutoNum type="arabicPeriod"/>
            </a:pPr>
            <a:r>
              <a:rPr lang="en-US" sz="2400" dirty="0" smtClean="0"/>
              <a:t>Promote </a:t>
            </a:r>
            <a:r>
              <a:rPr lang="en-US" sz="2400" dirty="0"/>
              <a:t>shared </a:t>
            </a:r>
            <a:r>
              <a:rPr lang="en-US" sz="2400" dirty="0" smtClean="0"/>
              <a:t>prosperity</a:t>
            </a:r>
          </a:p>
        </p:txBody>
      </p:sp>
      <p:sp>
        <p:nvSpPr>
          <p:cNvPr id="35845" name="Rectangle 2"/>
          <p:cNvSpPr>
            <a:spLocks noGrp="1" noChangeArrowheads="1"/>
          </p:cNvSpPr>
          <p:nvPr>
            <p:ph type="title" idx="4294967295"/>
          </p:nvPr>
        </p:nvSpPr>
        <p:spPr bwMode="auto">
          <a:xfrm>
            <a:off x="780245" y="1600200"/>
            <a:ext cx="8382000" cy="381000"/>
          </a:xfrm>
          <a:prstGeom prst="rect">
            <a:avLst/>
          </a:prstGeom>
          <a:noFill/>
          <a:ln>
            <a:miter lim="800000"/>
            <a:headEnd/>
            <a:tailEnd/>
          </a:ln>
        </p:spPr>
        <p:txBody>
          <a:bodyPr anchor="ctr"/>
          <a:lstStyle/>
          <a:p>
            <a:r>
              <a:rPr lang="en-US" sz="3600" dirty="0" smtClean="0">
                <a:solidFill>
                  <a:schemeClr val="accent2">
                    <a:lumMod val="50000"/>
                  </a:schemeClr>
                </a:solidFill>
              </a:rPr>
              <a:t>The World Bank</a:t>
            </a:r>
          </a:p>
        </p:txBody>
      </p:sp>
    </p:spTree>
    <p:extLst>
      <p:ext uri="{BB962C8B-B14F-4D97-AF65-F5344CB8AC3E}">
        <p14:creationId xmlns:p14="http://schemas.microsoft.com/office/powerpoint/2010/main" val="463448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8" name="Rectangle 7"/>
          <p:cNvSpPr/>
          <p:nvPr/>
        </p:nvSpPr>
        <p:spPr>
          <a:xfrm>
            <a:off x="561788" y="2385472"/>
            <a:ext cx="7741024" cy="3785652"/>
          </a:xfrm>
          <a:prstGeom prst="rect">
            <a:avLst/>
          </a:prstGeom>
        </p:spPr>
        <p:txBody>
          <a:bodyPr wrap="square">
            <a:spAutoFit/>
          </a:bodyPr>
          <a:lstStyle/>
          <a:p>
            <a:endParaRPr lang="en-US" sz="2000" dirty="0">
              <a:latin typeface="Times New Roman"/>
              <a:cs typeface="Times New Roman"/>
            </a:endParaRPr>
          </a:p>
          <a:p>
            <a:pPr marL="342900" indent="-342900">
              <a:buFont typeface="Arial" panose="020B0604020202020204" pitchFamily="34" charset="0"/>
              <a:buChar char="•"/>
            </a:pPr>
            <a:r>
              <a:rPr lang="en-US" sz="2000" dirty="0" smtClean="0">
                <a:latin typeface="Times New Roman"/>
                <a:cs typeface="Times New Roman"/>
              </a:rPr>
              <a:t>Created </a:t>
            </a:r>
            <a:r>
              <a:rPr lang="en-US" sz="2000" dirty="0">
                <a:latin typeface="Times New Roman"/>
                <a:cs typeface="Times New Roman"/>
              </a:rPr>
              <a:t>in 1944 to help Europe rebuild after World War </a:t>
            </a:r>
            <a:r>
              <a:rPr lang="en-US" sz="2000" dirty="0" smtClean="0">
                <a:latin typeface="Times New Roman"/>
                <a:cs typeface="Times New Roman"/>
              </a:rPr>
              <a:t>II; original </a:t>
            </a:r>
            <a:r>
              <a:rPr lang="en-US" sz="2000" dirty="0">
                <a:latin typeface="Times New Roman"/>
                <a:cs typeface="Times New Roman"/>
              </a:rPr>
              <a:t>World Bank </a:t>
            </a:r>
            <a:r>
              <a:rPr lang="en-US" sz="2000" dirty="0" smtClean="0">
                <a:latin typeface="Times New Roman"/>
                <a:cs typeface="Times New Roman"/>
              </a:rPr>
              <a:t>institution</a:t>
            </a:r>
          </a:p>
          <a:p>
            <a:endParaRPr lang="en-US" sz="2000" dirty="0" smtClean="0">
              <a:latin typeface="Times New Roman"/>
              <a:cs typeface="Times New Roman"/>
            </a:endParaRPr>
          </a:p>
          <a:p>
            <a:pPr marL="342900" indent="-342900">
              <a:buFont typeface="Arial" panose="020B0604020202020204" pitchFamily="34" charset="0"/>
              <a:buChar char="•"/>
            </a:pPr>
            <a:r>
              <a:rPr lang="en-US" sz="2000" dirty="0" smtClean="0">
                <a:solidFill>
                  <a:srgbClr val="333333"/>
                </a:solidFill>
                <a:latin typeface="Times New Roman"/>
                <a:cs typeface="Times New Roman"/>
              </a:rPr>
              <a:t>Over $500 </a:t>
            </a:r>
            <a:r>
              <a:rPr lang="en-US" sz="2000" dirty="0">
                <a:solidFill>
                  <a:srgbClr val="333333"/>
                </a:solidFill>
                <a:latin typeface="Times New Roman"/>
                <a:cs typeface="Times New Roman"/>
              </a:rPr>
              <a:t>billion in loans to alleviate poverty around the world since </a:t>
            </a:r>
            <a:r>
              <a:rPr lang="en-US" sz="2000" dirty="0" smtClean="0">
                <a:solidFill>
                  <a:srgbClr val="333333"/>
                </a:solidFill>
                <a:latin typeface="Times New Roman"/>
                <a:cs typeface="Times New Roman"/>
              </a:rPr>
              <a:t>1946</a:t>
            </a:r>
          </a:p>
          <a:p>
            <a:endParaRPr lang="en-US" sz="2000" dirty="0" smtClean="0">
              <a:solidFill>
                <a:srgbClr val="333333"/>
              </a:solidFill>
              <a:latin typeface="Times New Roman"/>
              <a:cs typeface="Times New Roman"/>
            </a:endParaRPr>
          </a:p>
          <a:p>
            <a:pPr marL="342900" indent="-342900">
              <a:buFont typeface="Arial" panose="020B0604020202020204" pitchFamily="34" charset="0"/>
              <a:buChar char="•"/>
            </a:pPr>
            <a:r>
              <a:rPr lang="en-US" sz="2000" dirty="0" smtClean="0">
                <a:solidFill>
                  <a:srgbClr val="333333"/>
                </a:solidFill>
                <a:latin typeface="Times New Roman"/>
                <a:cs typeface="Times New Roman"/>
              </a:rPr>
              <a:t>Triple-A rated </a:t>
            </a:r>
            <a:r>
              <a:rPr lang="en-US" sz="2000" dirty="0">
                <a:solidFill>
                  <a:srgbClr val="333333"/>
                </a:solidFill>
                <a:latin typeface="Times New Roman"/>
                <a:cs typeface="Times New Roman"/>
              </a:rPr>
              <a:t>since 1959. </a:t>
            </a:r>
            <a:r>
              <a:rPr lang="en-US" sz="2000" dirty="0" smtClean="0">
                <a:solidFill>
                  <a:srgbClr val="333333"/>
                </a:solidFill>
                <a:latin typeface="Times New Roman"/>
                <a:cs typeface="Times New Roman"/>
              </a:rPr>
              <a:t>High </a:t>
            </a:r>
            <a:r>
              <a:rPr lang="en-US" sz="2000" dirty="0">
                <a:solidFill>
                  <a:srgbClr val="333333"/>
                </a:solidFill>
                <a:latin typeface="Times New Roman"/>
                <a:cs typeface="Times New Roman"/>
              </a:rPr>
              <a:t>credit rating allows it to borrow at low cost and offer middle-income developing countries access to capital on favorable terms --  in larger volumes, with longer maturities, and in a more sustainable manner than world financial markets typically provide.</a:t>
            </a:r>
            <a:endParaRPr lang="en-US" sz="2000" b="0" i="0" dirty="0">
              <a:solidFill>
                <a:srgbClr val="333333"/>
              </a:solidFill>
              <a:effectLst/>
              <a:latin typeface="Times New Roman"/>
              <a:cs typeface="Times New Roman"/>
            </a:endParaRPr>
          </a:p>
        </p:txBody>
      </p:sp>
      <p:sp>
        <p:nvSpPr>
          <p:cNvPr id="9" name="Rectangle 2"/>
          <p:cNvSpPr txBox="1">
            <a:spLocks noChangeArrowheads="1"/>
          </p:cNvSpPr>
          <p:nvPr/>
        </p:nvSpPr>
        <p:spPr bwMode="auto">
          <a:xfrm>
            <a:off x="457200" y="609600"/>
            <a:ext cx="8382000" cy="381000"/>
          </a:xfrm>
          <a:prstGeom prst="rect">
            <a:avLst/>
          </a:prstGeom>
          <a:noFill/>
          <a:ln>
            <a:miter lim="800000"/>
            <a:headEnd/>
            <a:tailEnd/>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600" smtClean="0">
                <a:solidFill>
                  <a:schemeClr val="accent2">
                    <a:lumMod val="50000"/>
                  </a:schemeClr>
                </a:solidFill>
              </a:rPr>
              <a:t>The World Bank</a:t>
            </a:r>
            <a:endParaRPr lang="en-US" sz="3600" dirty="0" smtClean="0">
              <a:solidFill>
                <a:schemeClr val="accent2">
                  <a:lumMod val="50000"/>
                </a:schemeClr>
              </a:solidFill>
            </a:endParaRPr>
          </a:p>
        </p:txBody>
      </p:sp>
      <p:sp>
        <p:nvSpPr>
          <p:cNvPr id="10" name="Rectangle 2"/>
          <p:cNvSpPr txBox="1">
            <a:spLocks noChangeArrowheads="1"/>
          </p:cNvSpPr>
          <p:nvPr/>
        </p:nvSpPr>
        <p:spPr bwMode="auto">
          <a:xfrm>
            <a:off x="561788" y="1601060"/>
            <a:ext cx="8458200" cy="762000"/>
          </a:xfrm>
          <a:prstGeom prst="rect">
            <a:avLst/>
          </a:prstGeom>
          <a:noFill/>
          <a:ln>
            <a:miter lim="800000"/>
            <a:headEnd/>
            <a:tailEnd/>
          </a:ln>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smtClean="0">
                <a:solidFill>
                  <a:schemeClr val="accent2">
                    <a:lumMod val="50000"/>
                  </a:schemeClr>
                </a:solidFill>
              </a:rPr>
              <a:t>International Bank for Reconstruction and Development (IBRD)</a:t>
            </a:r>
          </a:p>
        </p:txBody>
      </p:sp>
    </p:spTree>
    <p:extLst>
      <p:ext uri="{BB962C8B-B14F-4D97-AF65-F5344CB8AC3E}">
        <p14:creationId xmlns:p14="http://schemas.microsoft.com/office/powerpoint/2010/main" val="10798917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5-30 at 10.40.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1485901"/>
            <a:ext cx="8171083" cy="3263900"/>
          </a:xfrm>
          <a:prstGeom prst="rect">
            <a:avLst/>
          </a:prstGeom>
        </p:spPr>
      </p:pic>
      <p:cxnSp>
        <p:nvCxnSpPr>
          <p:cNvPr id="5" name="Straight Connector 4"/>
          <p:cNvCxnSpPr/>
          <p:nvPr/>
        </p:nvCxnSpPr>
        <p:spPr>
          <a:xfrm>
            <a:off x="1243446" y="2877951"/>
            <a:ext cx="1474354"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243446" y="3070552"/>
            <a:ext cx="2109354" cy="1200329"/>
          </a:xfrm>
          <a:prstGeom prst="rect">
            <a:avLst/>
          </a:prstGeom>
          <a:noFill/>
        </p:spPr>
        <p:txBody>
          <a:bodyPr wrap="square" rtlCol="0">
            <a:spAutoFit/>
          </a:bodyPr>
          <a:lstStyle/>
          <a:p>
            <a:r>
              <a:rPr lang="en-US" dirty="0" smtClean="0"/>
              <a:t>What was going on here with the US dollar – Franc Exchange Rate?</a:t>
            </a:r>
            <a:endParaRPr lang="en-US" dirty="0"/>
          </a:p>
        </p:txBody>
      </p:sp>
      <p:sp>
        <p:nvSpPr>
          <p:cNvPr id="9" name="TextBox 8"/>
          <p:cNvSpPr txBox="1"/>
          <p:nvPr/>
        </p:nvSpPr>
        <p:spPr>
          <a:xfrm>
            <a:off x="1258454" y="254000"/>
            <a:ext cx="7314045" cy="1077218"/>
          </a:xfrm>
          <a:prstGeom prst="rect">
            <a:avLst/>
          </a:prstGeom>
          <a:noFill/>
        </p:spPr>
        <p:txBody>
          <a:bodyPr wrap="square" rtlCol="0">
            <a:spAutoFit/>
          </a:bodyPr>
          <a:lstStyle/>
          <a:p>
            <a:pPr algn="ctr"/>
            <a:r>
              <a:rPr lang="en-US" sz="3200" dirty="0" smtClean="0"/>
              <a:t>Historic US Dollar – Franc Exchange Rate</a:t>
            </a:r>
          </a:p>
          <a:p>
            <a:pPr algn="ctr"/>
            <a:r>
              <a:rPr lang="en-US" sz="3200" dirty="0" smtClean="0"/>
              <a:t>1958 - 2013 </a:t>
            </a:r>
            <a:endParaRPr lang="en-US" sz="3200" dirty="0"/>
          </a:p>
        </p:txBody>
      </p:sp>
    </p:spTree>
    <p:extLst>
      <p:ext uri="{BB962C8B-B14F-4D97-AF65-F5344CB8AC3E}">
        <p14:creationId xmlns:p14="http://schemas.microsoft.com/office/powerpoint/2010/main" val="31628721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bwMode="auto">
          <a:xfrm>
            <a:off x="228600" y="0"/>
            <a:ext cx="8305800" cy="838200"/>
          </a:xfrm>
          <a:prstGeom prst="rect">
            <a:avLst/>
          </a:prstGeom>
          <a:noFill/>
          <a:ln>
            <a:miter lim="800000"/>
            <a:headEnd/>
            <a:tailEnd/>
          </a:ln>
        </p:spPr>
        <p:txBody>
          <a:bodyPr anchor="ctr"/>
          <a:lstStyle/>
          <a:p>
            <a:r>
              <a:rPr lang="en-US" sz="2800" dirty="0" smtClean="0">
                <a:solidFill>
                  <a:schemeClr val="bg1"/>
                </a:solidFill>
              </a:rPr>
              <a:t>The World Bank</a:t>
            </a:r>
          </a:p>
        </p:txBody>
      </p:sp>
      <p:sp>
        <p:nvSpPr>
          <p:cNvPr id="38916" name="Rectangle 3"/>
          <p:cNvSpPr>
            <a:spLocks noGrp="1" noChangeArrowheads="1"/>
          </p:cNvSpPr>
          <p:nvPr>
            <p:ph type="body" idx="4294967295"/>
          </p:nvPr>
        </p:nvSpPr>
        <p:spPr bwMode="auto">
          <a:xfrm>
            <a:off x="685800" y="2284505"/>
            <a:ext cx="7848600" cy="3378200"/>
          </a:xfrm>
          <a:prstGeom prst="rect">
            <a:avLst/>
          </a:prstGeom>
          <a:noFill/>
          <a:ln>
            <a:miter lim="800000"/>
            <a:headEnd/>
            <a:tailEnd/>
          </a:ln>
        </p:spPr>
        <p:txBody>
          <a:bodyPr/>
          <a:lstStyle/>
          <a:p>
            <a:pPr>
              <a:spcBef>
                <a:spcPts val="1200"/>
              </a:spcBef>
            </a:pPr>
            <a:r>
              <a:rPr lang="en-US" sz="2000" dirty="0" smtClean="0">
                <a:latin typeface="Times New Roman"/>
                <a:cs typeface="Times New Roman"/>
              </a:rPr>
              <a:t>Established </a:t>
            </a:r>
            <a:r>
              <a:rPr lang="en-US" sz="2000" dirty="0">
                <a:latin typeface="Times New Roman"/>
                <a:cs typeface="Times New Roman"/>
              </a:rPr>
              <a:t>in </a:t>
            </a:r>
            <a:r>
              <a:rPr lang="en-US" sz="2000" dirty="0" smtClean="0">
                <a:latin typeface="Times New Roman"/>
                <a:cs typeface="Times New Roman"/>
              </a:rPr>
              <a:t>1960</a:t>
            </a:r>
          </a:p>
          <a:p>
            <a:pPr>
              <a:spcBef>
                <a:spcPts val="1200"/>
              </a:spcBef>
            </a:pPr>
            <a:r>
              <a:rPr lang="en-US" sz="2000" dirty="0" smtClean="0">
                <a:latin typeface="Times New Roman"/>
                <a:cs typeface="Times New Roman"/>
              </a:rPr>
              <a:t>Extends </a:t>
            </a:r>
            <a:r>
              <a:rPr lang="en-US" sz="2000" dirty="0">
                <a:latin typeface="Times New Roman"/>
                <a:cs typeface="Times New Roman"/>
              </a:rPr>
              <a:t>loans at low interest rates to poor nations that cannot qualify for loans from </a:t>
            </a:r>
            <a:r>
              <a:rPr lang="en-US" sz="2000" dirty="0" smtClean="0">
                <a:latin typeface="Times New Roman"/>
                <a:cs typeface="Times New Roman"/>
              </a:rPr>
              <a:t>other institutions</a:t>
            </a:r>
          </a:p>
          <a:p>
            <a:pPr>
              <a:spcBef>
                <a:spcPts val="1200"/>
              </a:spcBef>
            </a:pPr>
            <a:r>
              <a:rPr lang="en-US" sz="2000" dirty="0" smtClean="0">
                <a:latin typeface="Times New Roman"/>
                <a:cs typeface="Times New Roman"/>
              </a:rPr>
              <a:t>Makes loans and grants to programs </a:t>
            </a:r>
            <a:r>
              <a:rPr lang="en-US" sz="2000" dirty="0">
                <a:latin typeface="Times New Roman"/>
                <a:cs typeface="Times New Roman"/>
              </a:rPr>
              <a:t>that boost economic growth, reduce inequalities, and improve people’s living conditions. </a:t>
            </a:r>
            <a:endParaRPr lang="en-US" sz="2000" dirty="0" smtClean="0">
              <a:latin typeface="Times New Roman"/>
              <a:cs typeface="Times New Roman"/>
            </a:endParaRPr>
          </a:p>
          <a:p>
            <a:pPr>
              <a:spcBef>
                <a:spcPts val="1200"/>
              </a:spcBef>
            </a:pPr>
            <a:r>
              <a:rPr lang="en-US" sz="2000" dirty="0">
                <a:latin typeface="Times New Roman"/>
                <a:cs typeface="Times New Roman"/>
              </a:rPr>
              <a:t>I</a:t>
            </a:r>
            <a:r>
              <a:rPr lang="en-US" sz="2000" dirty="0" smtClean="0">
                <a:latin typeface="Times New Roman"/>
                <a:cs typeface="Times New Roman"/>
              </a:rPr>
              <a:t>s </a:t>
            </a:r>
            <a:r>
              <a:rPr lang="en-US" sz="2000" dirty="0">
                <a:latin typeface="Times New Roman"/>
                <a:cs typeface="Times New Roman"/>
              </a:rPr>
              <a:t>funded largely by contributions from the governments of its richer member countries. </a:t>
            </a:r>
          </a:p>
          <a:p>
            <a:pPr>
              <a:spcBef>
                <a:spcPts val="1200"/>
              </a:spcBef>
            </a:pPr>
            <a:endParaRPr lang="en-US" sz="2800" dirty="0"/>
          </a:p>
          <a:p>
            <a:pPr>
              <a:spcBef>
                <a:spcPts val="1200"/>
              </a:spcBef>
            </a:pPr>
            <a:endParaRPr lang="en-US" sz="2800" dirty="0" smtClean="0"/>
          </a:p>
        </p:txBody>
      </p:sp>
      <p:sp>
        <p:nvSpPr>
          <p:cNvPr id="38917" name="Rectangle 2"/>
          <p:cNvSpPr>
            <a:spLocks noGrp="1" noChangeArrowheads="1"/>
          </p:cNvSpPr>
          <p:nvPr>
            <p:ph type="title" idx="4294967295"/>
          </p:nvPr>
        </p:nvSpPr>
        <p:spPr bwMode="auto">
          <a:xfrm>
            <a:off x="685800" y="1143000"/>
            <a:ext cx="8458200" cy="762000"/>
          </a:xfrm>
          <a:prstGeom prst="rect">
            <a:avLst/>
          </a:prstGeom>
          <a:noFill/>
          <a:ln>
            <a:miter lim="800000"/>
            <a:headEnd/>
            <a:tailEnd/>
          </a:ln>
        </p:spPr>
        <p:txBody>
          <a:bodyPr anchor="ctr"/>
          <a:lstStyle/>
          <a:p>
            <a:r>
              <a:rPr lang="en-US" sz="2400" dirty="0" smtClean="0">
                <a:solidFill>
                  <a:schemeClr val="accent2">
                    <a:lumMod val="50000"/>
                  </a:schemeClr>
                </a:solidFill>
              </a:rPr>
              <a:t>International Development Association (IDA)</a:t>
            </a:r>
          </a:p>
        </p:txBody>
      </p:sp>
    </p:spTree>
    <p:extLst>
      <p:ext uri="{BB962C8B-B14F-4D97-AF65-F5344CB8AC3E}">
        <p14:creationId xmlns:p14="http://schemas.microsoft.com/office/powerpoint/2010/main" val="7753984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3C3BA46-D8F6-4D08-BFFF-905111BA7337}" type="slidenum">
              <a:rPr lang="en-US" smtClean="0"/>
              <a:pPr>
                <a:defRPr/>
              </a:pPr>
              <a:t>31</a:t>
            </a:fld>
            <a:endParaRPr lang="en-US" smtClean="0"/>
          </a:p>
        </p:txBody>
      </p:sp>
      <p:sp>
        <p:nvSpPr>
          <p:cNvPr id="37891" name="Rectangle 2"/>
          <p:cNvSpPr>
            <a:spLocks noGrp="1" noChangeArrowheads="1"/>
          </p:cNvSpPr>
          <p:nvPr>
            <p:ph type="title" idx="4294967295"/>
          </p:nvPr>
        </p:nvSpPr>
        <p:spPr bwMode="auto">
          <a:xfrm>
            <a:off x="228600" y="0"/>
            <a:ext cx="8229600" cy="838200"/>
          </a:xfrm>
          <a:prstGeom prst="rect">
            <a:avLst/>
          </a:prstGeom>
          <a:noFill/>
          <a:ln>
            <a:miter lim="800000"/>
            <a:headEnd/>
            <a:tailEnd/>
          </a:ln>
        </p:spPr>
        <p:txBody>
          <a:bodyPr anchor="ctr"/>
          <a:lstStyle/>
          <a:p>
            <a:r>
              <a:rPr lang="en-US" sz="2800" dirty="0" smtClean="0">
                <a:solidFill>
                  <a:schemeClr val="bg1"/>
                </a:solidFill>
              </a:rPr>
              <a:t>The World Bank</a:t>
            </a:r>
          </a:p>
        </p:txBody>
      </p:sp>
      <p:sp>
        <p:nvSpPr>
          <p:cNvPr id="37892" name="Rectangle 3"/>
          <p:cNvSpPr>
            <a:spLocks noGrp="1" noChangeArrowheads="1"/>
          </p:cNvSpPr>
          <p:nvPr>
            <p:ph type="body" idx="4294967295"/>
          </p:nvPr>
        </p:nvSpPr>
        <p:spPr bwMode="auto">
          <a:xfrm>
            <a:off x="838200" y="2286000"/>
            <a:ext cx="8153400" cy="4038600"/>
          </a:xfrm>
          <a:prstGeom prst="rect">
            <a:avLst/>
          </a:prstGeom>
          <a:noFill/>
          <a:ln>
            <a:miter lim="800000"/>
            <a:headEnd/>
            <a:tailEnd/>
          </a:ln>
        </p:spPr>
        <p:txBody>
          <a:bodyPr/>
          <a:lstStyle/>
          <a:p>
            <a:r>
              <a:rPr lang="en-US" sz="2000" dirty="0" smtClean="0">
                <a:latin typeface="Times New Roman"/>
                <a:cs typeface="Times New Roman"/>
              </a:rPr>
              <a:t>Promotes private enterprise within </a:t>
            </a:r>
            <a:r>
              <a:rPr lang="en-US" sz="2000" dirty="0" smtClean="0">
                <a:latin typeface="Times New Roman"/>
                <a:cs typeface="Times New Roman"/>
              </a:rPr>
              <a:t>countries</a:t>
            </a:r>
          </a:p>
          <a:p>
            <a:endParaRPr lang="en-US" sz="2000" dirty="0" smtClean="0">
              <a:latin typeface="Times New Roman"/>
              <a:cs typeface="Times New Roman"/>
            </a:endParaRPr>
          </a:p>
          <a:p>
            <a:pPr>
              <a:spcBef>
                <a:spcPts val="1200"/>
              </a:spcBef>
            </a:pPr>
            <a:r>
              <a:rPr lang="en-US" sz="2000" dirty="0" smtClean="0">
                <a:latin typeface="Times New Roman"/>
                <a:cs typeface="Times New Roman"/>
              </a:rPr>
              <a:t>Provides loans to corporations and purchases </a:t>
            </a:r>
            <a:r>
              <a:rPr lang="en-US" sz="2000" dirty="0" smtClean="0">
                <a:latin typeface="Times New Roman"/>
                <a:cs typeface="Times New Roman"/>
              </a:rPr>
              <a:t>stock</a:t>
            </a:r>
          </a:p>
          <a:p>
            <a:pPr>
              <a:spcBef>
                <a:spcPts val="1200"/>
              </a:spcBef>
            </a:pPr>
            <a:endParaRPr lang="en-US" sz="2000" dirty="0" smtClean="0">
              <a:latin typeface="Times New Roman"/>
              <a:cs typeface="Times New Roman"/>
            </a:endParaRPr>
          </a:p>
          <a:p>
            <a:pPr>
              <a:spcBef>
                <a:spcPts val="1200"/>
              </a:spcBef>
            </a:pPr>
            <a:r>
              <a:rPr lang="en-US" sz="2000" dirty="0" smtClean="0">
                <a:latin typeface="Times New Roman"/>
                <a:cs typeface="Times New Roman"/>
              </a:rPr>
              <a:t>It traditionally has obtained financing from the World Bank but can borrow in the international financial markets.</a:t>
            </a:r>
          </a:p>
          <a:p>
            <a:pPr>
              <a:spcBef>
                <a:spcPts val="1200"/>
              </a:spcBef>
            </a:pPr>
            <a:endParaRPr lang="en-US" sz="2800" dirty="0" smtClean="0"/>
          </a:p>
        </p:txBody>
      </p:sp>
      <p:sp>
        <p:nvSpPr>
          <p:cNvPr id="37893" name="Rectangle 2"/>
          <p:cNvSpPr>
            <a:spLocks noGrp="1" noChangeArrowheads="1"/>
          </p:cNvSpPr>
          <p:nvPr>
            <p:ph type="title" idx="4294967295"/>
          </p:nvPr>
        </p:nvSpPr>
        <p:spPr bwMode="auto">
          <a:xfrm>
            <a:off x="685800" y="1394138"/>
            <a:ext cx="8382000" cy="381000"/>
          </a:xfrm>
          <a:prstGeom prst="rect">
            <a:avLst/>
          </a:prstGeom>
          <a:noFill/>
          <a:ln>
            <a:miter lim="800000"/>
            <a:headEnd/>
            <a:tailEnd/>
          </a:ln>
        </p:spPr>
        <p:txBody>
          <a:bodyPr anchor="ctr"/>
          <a:lstStyle/>
          <a:p>
            <a:r>
              <a:rPr lang="en-US" sz="2800" dirty="0" smtClean="0">
                <a:solidFill>
                  <a:schemeClr val="accent2">
                    <a:lumMod val="50000"/>
                  </a:schemeClr>
                </a:solidFill>
              </a:rPr>
              <a:t>International Financial Corporation (IFC)</a:t>
            </a:r>
          </a:p>
        </p:txBody>
      </p:sp>
    </p:spTree>
    <p:extLst>
      <p:ext uri="{BB962C8B-B14F-4D97-AF65-F5344CB8AC3E}">
        <p14:creationId xmlns:p14="http://schemas.microsoft.com/office/powerpoint/2010/main" val="20785364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Broad types of exchange systems</a:t>
            </a:r>
            <a:endParaRPr lang="en-US" sz="3200" dirty="0"/>
          </a:p>
        </p:txBody>
      </p:sp>
      <p:sp>
        <p:nvSpPr>
          <p:cNvPr id="3" name="Content Placeholder 2"/>
          <p:cNvSpPr>
            <a:spLocks noGrp="1"/>
          </p:cNvSpPr>
          <p:nvPr>
            <p:ph idx="1"/>
          </p:nvPr>
        </p:nvSpPr>
        <p:spPr>
          <a:xfrm>
            <a:off x="457200" y="1600200"/>
            <a:ext cx="8140700" cy="4800600"/>
          </a:xfrm>
        </p:spPr>
        <p:txBody>
          <a:bodyPr/>
          <a:lstStyle/>
          <a:p>
            <a:r>
              <a:rPr lang="en-US" b="1" i="1" dirty="0" smtClean="0"/>
              <a:t>Floating </a:t>
            </a:r>
          </a:p>
          <a:p>
            <a:endParaRPr lang="en-US" dirty="0"/>
          </a:p>
          <a:p>
            <a:pPr lvl="1"/>
            <a:r>
              <a:rPr lang="en-US" dirty="0" smtClean="0"/>
              <a:t>Let the markets decide the exchange rate (supply and demand)</a:t>
            </a:r>
          </a:p>
          <a:p>
            <a:endParaRPr lang="en-US" dirty="0" smtClean="0"/>
          </a:p>
          <a:p>
            <a:endParaRPr lang="en-US" dirty="0"/>
          </a:p>
          <a:p>
            <a:r>
              <a:rPr lang="en-US" b="1" i="1" dirty="0" smtClean="0"/>
              <a:t>Fixed (or pegged)</a:t>
            </a:r>
          </a:p>
          <a:p>
            <a:endParaRPr lang="en-US" dirty="0"/>
          </a:p>
          <a:p>
            <a:pPr lvl="1"/>
            <a:r>
              <a:rPr lang="en-US" dirty="0" smtClean="0"/>
              <a:t>Deliberate efforts are made to fix the exchange rate to some target or within a defined band (e.g., + and – 2%) </a:t>
            </a:r>
          </a:p>
        </p:txBody>
      </p:sp>
    </p:spTree>
    <p:extLst>
      <p:ext uri="{BB962C8B-B14F-4D97-AF65-F5344CB8AC3E}">
        <p14:creationId xmlns:p14="http://schemas.microsoft.com/office/powerpoint/2010/main" val="2103705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bimetallic standards (gold and silver)</a:t>
            </a:r>
            <a:endParaRPr lang="en-US" sz="3200" dirty="0"/>
          </a:p>
        </p:txBody>
      </p:sp>
      <p:sp>
        <p:nvSpPr>
          <p:cNvPr id="3" name="Content Placeholder 2"/>
          <p:cNvSpPr>
            <a:spLocks noGrp="1"/>
          </p:cNvSpPr>
          <p:nvPr>
            <p:ph idx="1"/>
          </p:nvPr>
        </p:nvSpPr>
        <p:spPr>
          <a:xfrm>
            <a:off x="457200" y="1600200"/>
            <a:ext cx="8140700" cy="4800600"/>
          </a:xfrm>
        </p:spPr>
        <p:txBody>
          <a:bodyPr>
            <a:normAutofit lnSpcReduction="10000"/>
          </a:bodyPr>
          <a:lstStyle/>
          <a:p>
            <a:r>
              <a:rPr lang="en-US" dirty="0" smtClean="0"/>
              <a:t>Example: France (Monetary Law of 1803) required MINT to supply gold and silver coins at ratio of 15.5 </a:t>
            </a:r>
            <a:r>
              <a:rPr lang="en-US" dirty="0" err="1" smtClean="0"/>
              <a:t>oz</a:t>
            </a:r>
            <a:r>
              <a:rPr lang="en-US" dirty="0" smtClean="0"/>
              <a:t> silver to 1 </a:t>
            </a:r>
            <a:r>
              <a:rPr lang="en-US" dirty="0" err="1" smtClean="0"/>
              <a:t>oz</a:t>
            </a:r>
            <a:r>
              <a:rPr lang="en-US" dirty="0" smtClean="0"/>
              <a:t> gold. </a:t>
            </a:r>
          </a:p>
          <a:p>
            <a:endParaRPr lang="en-US" dirty="0"/>
          </a:p>
          <a:p>
            <a:r>
              <a:rPr lang="en-US" dirty="0" smtClean="0"/>
              <a:t>Maintaining bimetallic standards in a “world market” was hard. </a:t>
            </a:r>
          </a:p>
          <a:p>
            <a:endParaRPr lang="en-US" dirty="0"/>
          </a:p>
          <a:p>
            <a:r>
              <a:rPr lang="en-US" dirty="0" smtClean="0"/>
              <a:t>There was a fluctuating market price for silver-gold (buyers and sellers) and there was the mint’s fixed ratio. </a:t>
            </a:r>
          </a:p>
          <a:p>
            <a:endParaRPr lang="en-US" dirty="0"/>
          </a:p>
          <a:p>
            <a:r>
              <a:rPr lang="en-US" dirty="0" smtClean="0"/>
              <a:t>Late 19</a:t>
            </a:r>
            <a:r>
              <a:rPr lang="en-US" baseline="30000" dirty="0" smtClean="0"/>
              <a:t>th</a:t>
            </a:r>
            <a:r>
              <a:rPr lang="en-US" dirty="0" smtClean="0"/>
              <a:t> century the market price of silver rose substantially. It rose to 16 </a:t>
            </a:r>
            <a:r>
              <a:rPr lang="en-US" dirty="0" err="1" smtClean="0"/>
              <a:t>oz</a:t>
            </a:r>
            <a:r>
              <a:rPr lang="en-US" dirty="0" smtClean="0"/>
              <a:t> silver to 1 </a:t>
            </a:r>
            <a:r>
              <a:rPr lang="en-US" dirty="0" err="1" smtClean="0"/>
              <a:t>oz</a:t>
            </a:r>
            <a:r>
              <a:rPr lang="en-US" dirty="0" smtClean="0"/>
              <a:t> gold. </a:t>
            </a:r>
          </a:p>
          <a:p>
            <a:endParaRPr lang="en-US" dirty="0"/>
          </a:p>
          <a:p>
            <a:r>
              <a:rPr lang="en-US" b="1" i="1" dirty="0" smtClean="0"/>
              <a:t>Given the differences between the market and the mint, what  happened to circulation of gold and silver in France?</a:t>
            </a:r>
          </a:p>
          <a:p>
            <a:endParaRPr lang="en-US" dirty="0"/>
          </a:p>
          <a:p>
            <a:endParaRPr lang="en-US" dirty="0" smtClean="0"/>
          </a:p>
        </p:txBody>
      </p:sp>
    </p:spTree>
    <p:extLst>
      <p:ext uri="{BB962C8B-B14F-4D97-AF65-F5344CB8AC3E}">
        <p14:creationId xmlns:p14="http://schemas.microsoft.com/office/powerpoint/2010/main" val="21251580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bimetallic standards (gold and silver)</a:t>
            </a:r>
            <a:endParaRPr lang="en-US" sz="3200" dirty="0"/>
          </a:p>
        </p:txBody>
      </p:sp>
      <p:sp>
        <p:nvSpPr>
          <p:cNvPr id="3" name="Content Placeholder 2"/>
          <p:cNvSpPr>
            <a:spLocks noGrp="1"/>
          </p:cNvSpPr>
          <p:nvPr>
            <p:ph idx="1"/>
          </p:nvPr>
        </p:nvSpPr>
        <p:spPr>
          <a:xfrm>
            <a:off x="457200" y="1600200"/>
            <a:ext cx="8140700" cy="4800600"/>
          </a:xfrm>
        </p:spPr>
        <p:txBody>
          <a:bodyPr>
            <a:normAutofit lnSpcReduction="10000"/>
          </a:bodyPr>
          <a:lstStyle/>
          <a:p>
            <a:r>
              <a:rPr lang="en-US" dirty="0" smtClean="0"/>
              <a:t>Example: France (Monetary Law of 1803) required MINT to supply gold and silver coins at ratio of 15.5 </a:t>
            </a:r>
            <a:r>
              <a:rPr lang="en-US" dirty="0" err="1" smtClean="0"/>
              <a:t>oz</a:t>
            </a:r>
            <a:r>
              <a:rPr lang="en-US" dirty="0" smtClean="0"/>
              <a:t> silver to 1 </a:t>
            </a:r>
            <a:r>
              <a:rPr lang="en-US" dirty="0" err="1" smtClean="0"/>
              <a:t>oz</a:t>
            </a:r>
            <a:r>
              <a:rPr lang="en-US" dirty="0" smtClean="0"/>
              <a:t> gold. </a:t>
            </a:r>
          </a:p>
          <a:p>
            <a:endParaRPr lang="en-US" dirty="0"/>
          </a:p>
          <a:p>
            <a:r>
              <a:rPr lang="en-US" dirty="0" smtClean="0"/>
              <a:t>Maintaining bimetallic standards in a “world market” was hard. </a:t>
            </a:r>
          </a:p>
          <a:p>
            <a:endParaRPr lang="en-US" dirty="0"/>
          </a:p>
          <a:p>
            <a:r>
              <a:rPr lang="en-US" dirty="0" smtClean="0"/>
              <a:t>There was a fluctuating market price for silver-gold (buyers and sellers) and there was the mint’s fixed ratio. </a:t>
            </a:r>
          </a:p>
          <a:p>
            <a:endParaRPr lang="en-US" dirty="0"/>
          </a:p>
          <a:p>
            <a:r>
              <a:rPr lang="en-US" dirty="0" smtClean="0"/>
              <a:t>Late 19</a:t>
            </a:r>
            <a:r>
              <a:rPr lang="en-US" baseline="30000" dirty="0" smtClean="0"/>
              <a:t>th</a:t>
            </a:r>
            <a:r>
              <a:rPr lang="en-US" dirty="0" smtClean="0"/>
              <a:t> century the market price of silver rose substantially. It rose to 16 </a:t>
            </a:r>
            <a:r>
              <a:rPr lang="en-US" dirty="0" err="1" smtClean="0"/>
              <a:t>oz</a:t>
            </a:r>
            <a:r>
              <a:rPr lang="en-US" dirty="0" smtClean="0"/>
              <a:t> silver to 1 </a:t>
            </a:r>
            <a:r>
              <a:rPr lang="en-US" dirty="0" err="1" smtClean="0"/>
              <a:t>oz</a:t>
            </a:r>
            <a:r>
              <a:rPr lang="en-US" dirty="0" smtClean="0"/>
              <a:t> gold. </a:t>
            </a:r>
          </a:p>
          <a:p>
            <a:endParaRPr lang="en-US" dirty="0"/>
          </a:p>
          <a:p>
            <a:r>
              <a:rPr lang="en-US" b="1" i="1" dirty="0" smtClean="0"/>
              <a:t>Given the differences between the market and the mint, what  happened to circulation of gold and silver in France?</a:t>
            </a:r>
          </a:p>
          <a:p>
            <a:endParaRPr lang="en-US" dirty="0"/>
          </a:p>
          <a:p>
            <a:endParaRPr lang="en-US" dirty="0" smtClean="0"/>
          </a:p>
        </p:txBody>
      </p:sp>
    </p:spTree>
    <p:extLst>
      <p:ext uri="{BB962C8B-B14F-4D97-AF65-F5344CB8AC3E}">
        <p14:creationId xmlns:p14="http://schemas.microsoft.com/office/powerpoint/2010/main" val="33117057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bimetallic standards (gold and silver)</a:t>
            </a:r>
            <a:endParaRPr lang="en-US" sz="3200" dirty="0"/>
          </a:p>
        </p:txBody>
      </p:sp>
      <p:sp>
        <p:nvSpPr>
          <p:cNvPr id="3" name="Content Placeholder 2"/>
          <p:cNvSpPr>
            <a:spLocks noGrp="1"/>
          </p:cNvSpPr>
          <p:nvPr>
            <p:ph idx="1"/>
          </p:nvPr>
        </p:nvSpPr>
        <p:spPr>
          <a:xfrm>
            <a:off x="457200" y="1600200"/>
            <a:ext cx="8140700" cy="4800600"/>
          </a:xfrm>
        </p:spPr>
        <p:txBody>
          <a:bodyPr>
            <a:normAutofit/>
          </a:bodyPr>
          <a:lstStyle/>
          <a:p>
            <a:r>
              <a:rPr lang="en-US" dirty="0" smtClean="0"/>
              <a:t>Arbitrage opportunities.</a:t>
            </a:r>
          </a:p>
          <a:p>
            <a:endParaRPr lang="en-US" dirty="0"/>
          </a:p>
          <a:p>
            <a:r>
              <a:rPr lang="en-US" dirty="0" smtClean="0"/>
              <a:t>Convert silver to gold using the French Mint. Sell 15.5 </a:t>
            </a:r>
            <a:r>
              <a:rPr lang="en-US" dirty="0" err="1" smtClean="0"/>
              <a:t>oz</a:t>
            </a:r>
            <a:r>
              <a:rPr lang="en-US" dirty="0" smtClean="0"/>
              <a:t> of silver get 1 </a:t>
            </a:r>
            <a:r>
              <a:rPr lang="en-US" dirty="0" err="1" smtClean="0"/>
              <a:t>oz</a:t>
            </a:r>
            <a:r>
              <a:rPr lang="en-US" dirty="0" smtClean="0"/>
              <a:t> gold.</a:t>
            </a:r>
          </a:p>
          <a:p>
            <a:endParaRPr lang="en-US" dirty="0"/>
          </a:p>
          <a:p>
            <a:r>
              <a:rPr lang="en-US" dirty="0" smtClean="0"/>
              <a:t>Take that 1 </a:t>
            </a:r>
            <a:r>
              <a:rPr lang="en-US" dirty="0" err="1" smtClean="0"/>
              <a:t>oz</a:t>
            </a:r>
            <a:r>
              <a:rPr lang="en-US" dirty="0" smtClean="0"/>
              <a:t> of gold and sell it for 16 </a:t>
            </a:r>
            <a:r>
              <a:rPr lang="en-US" dirty="0" err="1" smtClean="0"/>
              <a:t>oz</a:t>
            </a:r>
            <a:r>
              <a:rPr lang="en-US" dirty="0" smtClean="0"/>
              <a:t> of silver on the market. </a:t>
            </a:r>
          </a:p>
          <a:p>
            <a:endParaRPr lang="en-US" dirty="0"/>
          </a:p>
          <a:p>
            <a:r>
              <a:rPr lang="en-US" dirty="0" smtClean="0"/>
              <a:t>Profit of 0.5 </a:t>
            </a:r>
            <a:r>
              <a:rPr lang="en-US" dirty="0" err="1" smtClean="0"/>
              <a:t>oz</a:t>
            </a:r>
            <a:r>
              <a:rPr lang="en-US" dirty="0" smtClean="0"/>
              <a:t> of silver.</a:t>
            </a:r>
          </a:p>
          <a:p>
            <a:endParaRPr lang="en-US" dirty="0"/>
          </a:p>
          <a:p>
            <a:r>
              <a:rPr lang="en-US" dirty="0" smtClean="0"/>
              <a:t>When gold at home is undervalued (relative to the market) it means gold is going to leave (and silver comes in). </a:t>
            </a:r>
          </a:p>
          <a:p>
            <a:endParaRPr lang="en-US" dirty="0"/>
          </a:p>
          <a:p>
            <a:endParaRPr lang="en-US" dirty="0"/>
          </a:p>
          <a:p>
            <a:endParaRPr lang="en-US" dirty="0" smtClean="0"/>
          </a:p>
        </p:txBody>
      </p:sp>
    </p:spTree>
    <p:extLst>
      <p:ext uri="{BB962C8B-B14F-4D97-AF65-F5344CB8AC3E}">
        <p14:creationId xmlns:p14="http://schemas.microsoft.com/office/powerpoint/2010/main" val="7316392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smtClean="0"/>
              <a:t>Gresham’s Law</a:t>
            </a:r>
            <a:endParaRPr lang="en-US" sz="3200" i="1" dirty="0"/>
          </a:p>
        </p:txBody>
      </p:sp>
      <p:sp>
        <p:nvSpPr>
          <p:cNvPr id="3" name="Content Placeholder 2"/>
          <p:cNvSpPr>
            <a:spLocks noGrp="1"/>
          </p:cNvSpPr>
          <p:nvPr>
            <p:ph idx="1"/>
          </p:nvPr>
        </p:nvSpPr>
        <p:spPr>
          <a:xfrm>
            <a:off x="457200" y="1587500"/>
            <a:ext cx="8140700" cy="5041900"/>
          </a:xfrm>
        </p:spPr>
        <p:txBody>
          <a:bodyPr>
            <a:normAutofit/>
          </a:bodyPr>
          <a:lstStyle/>
          <a:p>
            <a:r>
              <a:rPr lang="en-US" i="1" dirty="0" smtClean="0"/>
              <a:t>Bad money (e.g., silver) drives out the good money (e.g., gold).</a:t>
            </a:r>
          </a:p>
          <a:p>
            <a:endParaRPr lang="en-US" dirty="0"/>
          </a:p>
          <a:p>
            <a:r>
              <a:rPr lang="en-US" b="1" i="1" dirty="0" smtClean="0"/>
              <a:t>What would happen if the exchange for silver on the market dropped to 14 </a:t>
            </a:r>
            <a:r>
              <a:rPr lang="en-US" b="1" i="1" dirty="0" err="1" smtClean="0"/>
              <a:t>oz</a:t>
            </a:r>
            <a:r>
              <a:rPr lang="en-US" b="1" i="1" dirty="0" smtClean="0"/>
              <a:t> silver to 1 </a:t>
            </a:r>
            <a:r>
              <a:rPr lang="en-US" b="1" i="1" dirty="0" err="1" smtClean="0"/>
              <a:t>oz</a:t>
            </a:r>
            <a:r>
              <a:rPr lang="en-US" b="1" i="1" dirty="0" smtClean="0"/>
              <a:t> gold? (no change in mint’s rate)</a:t>
            </a:r>
          </a:p>
          <a:p>
            <a:endParaRPr lang="en-US" dirty="0"/>
          </a:p>
          <a:p>
            <a:r>
              <a:rPr lang="en-US" dirty="0" smtClean="0"/>
              <a:t>Silver strengthened against gold. </a:t>
            </a:r>
          </a:p>
          <a:p>
            <a:endParaRPr lang="en-US" dirty="0"/>
          </a:p>
          <a:p>
            <a:r>
              <a:rPr lang="en-US" dirty="0" smtClean="0"/>
              <a:t> Convert 1 </a:t>
            </a:r>
            <a:r>
              <a:rPr lang="en-US" dirty="0" err="1" smtClean="0"/>
              <a:t>oz</a:t>
            </a:r>
            <a:r>
              <a:rPr lang="en-US" dirty="0" smtClean="0"/>
              <a:t> of gold to 15.5 ounces of silver at the mint. Then sell that 15.5 </a:t>
            </a:r>
            <a:r>
              <a:rPr lang="en-US" dirty="0" err="1" smtClean="0"/>
              <a:t>oz</a:t>
            </a:r>
            <a:r>
              <a:rPr lang="en-US" dirty="0" smtClean="0"/>
              <a:t> of silver for 1.107 </a:t>
            </a:r>
            <a:r>
              <a:rPr lang="en-US" dirty="0" err="1" smtClean="0"/>
              <a:t>oz</a:t>
            </a:r>
            <a:r>
              <a:rPr lang="en-US" dirty="0" smtClean="0"/>
              <a:t> of gold. </a:t>
            </a:r>
          </a:p>
          <a:p>
            <a:endParaRPr lang="en-US" dirty="0"/>
          </a:p>
          <a:p>
            <a:r>
              <a:rPr lang="en-US" dirty="0" smtClean="0"/>
              <a:t>Here silver goes out and gold comes in. </a:t>
            </a:r>
          </a:p>
          <a:p>
            <a:endParaRPr lang="en-US" dirty="0"/>
          </a:p>
          <a:p>
            <a:endParaRPr lang="en-US" dirty="0"/>
          </a:p>
          <a:p>
            <a:endParaRPr lang="en-US" dirty="0" smtClean="0"/>
          </a:p>
        </p:txBody>
      </p:sp>
    </p:spTree>
    <p:extLst>
      <p:ext uri="{BB962C8B-B14F-4D97-AF65-F5344CB8AC3E}">
        <p14:creationId xmlns:p14="http://schemas.microsoft.com/office/powerpoint/2010/main" val="587847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sz="3200" dirty="0" smtClean="0"/>
              <a:t>Gold (19</a:t>
            </a:r>
            <a:r>
              <a:rPr lang="en-US" sz="3200" baseline="30000" dirty="0" smtClean="0"/>
              <a:t>th</a:t>
            </a:r>
            <a:r>
              <a:rPr lang="en-US" sz="3200" dirty="0" smtClean="0"/>
              <a:t> century to early 1970s)</a:t>
            </a:r>
            <a:endParaRPr lang="en-US" sz="3200" dirty="0"/>
          </a:p>
        </p:txBody>
      </p:sp>
      <p:pic>
        <p:nvPicPr>
          <p:cNvPr id="4" name="Picture 3"/>
          <p:cNvPicPr>
            <a:picLocks noChangeAspect="1"/>
          </p:cNvPicPr>
          <p:nvPr/>
        </p:nvPicPr>
        <p:blipFill rotWithShape="1">
          <a:blip r:embed="rId2"/>
          <a:srcRect l="3194" t="11853" r="3194" b="7778"/>
          <a:stretch/>
        </p:blipFill>
        <p:spPr>
          <a:xfrm>
            <a:off x="292100" y="1143000"/>
            <a:ext cx="8559800" cy="5511800"/>
          </a:xfrm>
          <a:prstGeom prst="rect">
            <a:avLst/>
          </a:prstGeom>
        </p:spPr>
      </p:pic>
    </p:spTree>
    <p:extLst>
      <p:ext uri="{BB962C8B-B14F-4D97-AF65-F5344CB8AC3E}">
        <p14:creationId xmlns:p14="http://schemas.microsoft.com/office/powerpoint/2010/main" val="34168452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1">
      <a:dk1>
        <a:sysClr val="windowText" lastClr="000000"/>
      </a:dk1>
      <a:lt1>
        <a:srgbClr val="000000"/>
      </a:lt1>
      <a:dk2>
        <a:srgbClr val="000000"/>
      </a:dk2>
      <a:lt2>
        <a:srgbClr val="000000"/>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3997</TotalTime>
  <Words>2189</Words>
  <Application>Microsoft Macintosh PowerPoint</Application>
  <PresentationFormat>On-screen Show (4:3)</PresentationFormat>
  <Paragraphs>294</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Adjacency</vt:lpstr>
      <vt:lpstr>International Monetary Systems</vt:lpstr>
      <vt:lpstr>Administrative things</vt:lpstr>
      <vt:lpstr>PowerPoint Presentation</vt:lpstr>
      <vt:lpstr>Broad types of exchange systems</vt:lpstr>
      <vt:lpstr>The bimetallic standards (gold and silver)</vt:lpstr>
      <vt:lpstr>The bimetallic standards (gold and silver)</vt:lpstr>
      <vt:lpstr>The bimetallic standards (gold and silver)</vt:lpstr>
      <vt:lpstr>Gresham’s Law</vt:lpstr>
      <vt:lpstr>Gold (19th century to early 1970s)</vt:lpstr>
      <vt:lpstr>The theory</vt:lpstr>
      <vt:lpstr>The theory (continued)</vt:lpstr>
      <vt:lpstr>Bretton Woods – the IMF (1945) and the World Bank</vt:lpstr>
      <vt:lpstr>Bretton woods system (1945 – 1972)</vt:lpstr>
      <vt:lpstr>Bretton woods system (1945 – 1972)</vt:lpstr>
      <vt:lpstr>International Monetary Fund (IMF)</vt:lpstr>
      <vt:lpstr>International Monetary Fund (IMF)</vt:lpstr>
      <vt:lpstr>International Monetary Fund (IMF)</vt:lpstr>
      <vt:lpstr>International Monetary Fund (IMF)</vt:lpstr>
      <vt:lpstr>International Monetary Fund (IMF)</vt:lpstr>
      <vt:lpstr>IMF – Leadership Structure</vt:lpstr>
      <vt:lpstr>IMF – Quotas</vt:lpstr>
      <vt:lpstr>IMF – Quotas</vt:lpstr>
      <vt:lpstr>IMF - Special Drawing Rights (SDR)</vt:lpstr>
      <vt:lpstr>IMF - Special Drawing Rights (SDR)</vt:lpstr>
      <vt:lpstr>IMF - Special Drawing Rights (SDR)</vt:lpstr>
      <vt:lpstr>IMF - Special Drawing Rights (SDR)</vt:lpstr>
      <vt:lpstr>IMF – some criticisms</vt:lpstr>
      <vt:lpstr>The World Bank</vt:lpstr>
      <vt:lpstr> </vt:lpstr>
      <vt:lpstr>The World Bank</vt:lpstr>
      <vt:lpstr>The World Bank</vt:lpstr>
    </vt:vector>
  </TitlesOfParts>
  <Company>Appalachian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Microeconomics</dc:title>
  <dc:creator>McEvoy, David M.</dc:creator>
  <cp:lastModifiedBy>McEvoy, David M.</cp:lastModifiedBy>
  <cp:revision>187</cp:revision>
  <cp:lastPrinted>2015-08-27T01:25:14Z</cp:lastPrinted>
  <dcterms:created xsi:type="dcterms:W3CDTF">2013-08-13T14:54:49Z</dcterms:created>
  <dcterms:modified xsi:type="dcterms:W3CDTF">2017-06-16T09:20:12Z</dcterms:modified>
</cp:coreProperties>
</file>