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33" r:id="rId1"/>
  </p:sldMasterIdLst>
  <p:notesMasterIdLst>
    <p:notesMasterId r:id="rId18"/>
  </p:notesMasterIdLst>
  <p:handoutMasterIdLst>
    <p:handoutMasterId r:id="rId19"/>
  </p:handoutMasterIdLst>
  <p:sldIdLst>
    <p:sldId id="259" r:id="rId2"/>
    <p:sldId id="361" r:id="rId3"/>
    <p:sldId id="362" r:id="rId4"/>
    <p:sldId id="374" r:id="rId5"/>
    <p:sldId id="375" r:id="rId6"/>
    <p:sldId id="376" r:id="rId7"/>
    <p:sldId id="377" r:id="rId8"/>
    <p:sldId id="368" r:id="rId9"/>
    <p:sldId id="373" r:id="rId10"/>
    <p:sldId id="378" r:id="rId11"/>
    <p:sldId id="337" r:id="rId12"/>
    <p:sldId id="339" r:id="rId13"/>
    <p:sldId id="340" r:id="rId14"/>
    <p:sldId id="341" r:id="rId15"/>
    <p:sldId id="342" r:id="rId16"/>
    <p:sldId id="3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08" autoAdjust="0"/>
  </p:normalViewPr>
  <p:slideViewPr>
    <p:cSldViewPr snapToGrid="0" snapToObjects="1">
      <p:cViewPr>
        <p:scale>
          <a:sx n="85" d="100"/>
          <a:sy n="85" d="100"/>
        </p:scale>
        <p:origin x="-1776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E07CC-2CC5-9544-BC2F-4F0ED8E9AF3D}" type="datetimeFigureOut">
              <a:rPr lang="en-US" smtClean="0"/>
              <a:t>6/16/17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B5B1C-6879-424F-B707-03D2E287D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9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D637-6BC5-2440-B543-203527602442}" type="datetimeFigureOut">
              <a:rPr lang="en-US" smtClean="0"/>
              <a:t>6/16/17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B299-B261-424B-8E38-3A00D5C52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0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390D1B-5EB7-6B43-8A86-9D54CEDC45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D8AD460-DD34-D042-9241-45E08E6BC6E3}" type="datetimeFigureOut">
              <a:rPr lang="en-US" smtClean="0"/>
              <a:t>6/16/17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vemcevoy.weebly.com/imsanger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781512"/>
            <a:ext cx="7543800" cy="2593975"/>
          </a:xfrm>
        </p:spPr>
        <p:txBody>
          <a:bodyPr/>
          <a:lstStyle/>
          <a:p>
            <a:r>
              <a:rPr lang="en-US" sz="4400" dirty="0" smtClean="0">
                <a:latin typeface="Adobe Caslon Pro"/>
                <a:cs typeface="Adobe Caslon Pro"/>
              </a:rPr>
              <a:t>International Monetary Systems</a:t>
            </a:r>
            <a:endParaRPr lang="en-US" sz="4400" dirty="0">
              <a:latin typeface="Adobe Caslon Pro"/>
              <a:cs typeface="Adobe Caslon Pro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799" y="5269632"/>
            <a:ext cx="8284341" cy="1027098"/>
          </a:xfrm>
        </p:spPr>
        <p:txBody>
          <a:bodyPr>
            <a:noAutofit/>
          </a:bodyPr>
          <a:lstStyle/>
          <a:p>
            <a:r>
              <a:rPr lang="en-US" sz="2400" dirty="0" smtClean="0"/>
              <a:t>Topic: Exchange, PPP and International Monetary Systems</a:t>
            </a:r>
            <a:endParaRPr lang="en-US" sz="2400" dirty="0"/>
          </a:p>
          <a:p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758" y="530412"/>
            <a:ext cx="6501653" cy="365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7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Purchasing Power (a basket of goods)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893618"/>
          </a:xfrm>
        </p:spPr>
        <p:txBody>
          <a:bodyPr>
            <a:normAutofit/>
          </a:bodyPr>
          <a:lstStyle/>
          <a:p>
            <a:r>
              <a:rPr lang="en-US" dirty="0" smtClean="0"/>
              <a:t>The relative prices of baskets of goods compared in the same currency</a:t>
            </a:r>
            <a:endParaRPr lang="en-US" b="1" i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77455" y="2886425"/>
            <a:ext cx="7793181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en-US" sz="2400" i="1" dirty="0" smtClean="0">
                <a:latin typeface="Times New Roman"/>
                <a:cs typeface="Times New Roman"/>
              </a:rPr>
              <a:t>P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$/€</a:t>
            </a:r>
            <a:r>
              <a:rPr lang="en-US" sz="2400" i="1" dirty="0" smtClean="0">
                <a:latin typeface="Times New Roman"/>
                <a:cs typeface="Times New Roman"/>
              </a:rPr>
              <a:t> /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</a:t>
            </a:r>
            <a:r>
              <a:rPr lang="en-US" sz="2400" i="1" dirty="0" smtClean="0">
                <a:latin typeface="Times New Roman"/>
                <a:cs typeface="Times New Roman"/>
              </a:rPr>
              <a:t> =</a:t>
            </a:r>
            <a:r>
              <a:rPr lang="en-US" sz="2400" dirty="0" smtClean="0">
                <a:latin typeface="Times New Roman"/>
                <a:cs typeface="Times New Roman"/>
              </a:rPr>
              <a:t> real exchange rate</a:t>
            </a:r>
          </a:p>
          <a:p>
            <a:pPr marL="114300"/>
            <a:endParaRPr lang="en-US" sz="2400" dirty="0">
              <a:latin typeface="Times New Roman"/>
              <a:cs typeface="Times New Roman"/>
            </a:endParaRPr>
          </a:p>
          <a:p>
            <a:pPr marL="114300"/>
            <a:r>
              <a:rPr lang="en-US" sz="2400" dirty="0" smtClean="0">
                <a:latin typeface="Times New Roman"/>
                <a:cs typeface="Times New Roman"/>
              </a:rPr>
              <a:t>It is the price of European basket relative to the US basket.</a:t>
            </a:r>
          </a:p>
          <a:p>
            <a:pPr marL="114300"/>
            <a:endParaRPr lang="en-US" sz="2400" dirty="0">
              <a:latin typeface="Times New Roman"/>
              <a:cs typeface="Times New Roman"/>
            </a:endParaRPr>
          </a:p>
          <a:p>
            <a:pPr marL="114300"/>
            <a:r>
              <a:rPr lang="en-US" sz="2400" dirty="0" smtClean="0">
                <a:latin typeface="Times New Roman"/>
                <a:cs typeface="Times New Roman"/>
              </a:rPr>
              <a:t>if </a:t>
            </a:r>
            <a:r>
              <a:rPr lang="en-US" sz="2400" i="1" dirty="0">
                <a:latin typeface="Times New Roman"/>
                <a:cs typeface="Times New Roman"/>
              </a:rPr>
              <a:t>P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i="1" baseline="-25000" dirty="0">
                <a:latin typeface="Times New Roman"/>
                <a:cs typeface="Times New Roman"/>
              </a:rPr>
              <a:t>$/€</a:t>
            </a:r>
            <a:r>
              <a:rPr lang="en-US" sz="2400" i="1" dirty="0">
                <a:latin typeface="Times New Roman"/>
                <a:cs typeface="Times New Roman"/>
              </a:rPr>
              <a:t> /P</a:t>
            </a:r>
            <a:r>
              <a:rPr lang="en-US" sz="2400" i="1" baseline="-25000" dirty="0">
                <a:latin typeface="Times New Roman"/>
                <a:cs typeface="Times New Roman"/>
              </a:rPr>
              <a:t>$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increasing then prices are higher in Europe and the US currency is </a:t>
            </a:r>
            <a:r>
              <a:rPr lang="en-US" sz="2400" i="1" dirty="0" smtClean="0">
                <a:latin typeface="Times New Roman"/>
                <a:cs typeface="Times New Roman"/>
              </a:rPr>
              <a:t>depreciating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– the dollar can buy fewer baskets in euros</a:t>
            </a:r>
          </a:p>
          <a:p>
            <a:pPr marL="114300"/>
            <a:endParaRPr lang="en-US" sz="2800" dirty="0">
              <a:latin typeface="Times New Roman"/>
              <a:cs typeface="Times New Roman"/>
            </a:endParaRPr>
          </a:p>
          <a:p>
            <a:pPr marL="114300"/>
            <a:endParaRPr lang="en-US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680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Purchasing power parity (PPP)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893618"/>
          </a:xfrm>
        </p:spPr>
        <p:txBody>
          <a:bodyPr>
            <a:normAutofit/>
          </a:bodyPr>
          <a:lstStyle/>
          <a:p>
            <a:r>
              <a:rPr lang="en-US" dirty="0" smtClean="0"/>
              <a:t>Identical baskets of goods sold in two different locations must sell for the same price when expressed in common currency.</a:t>
            </a:r>
            <a:endParaRPr lang="en-US" b="1" i="1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7273" y="2747818"/>
            <a:ext cx="0" cy="263236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7273" y="5380182"/>
            <a:ext cx="32327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89761" y="2747818"/>
            <a:ext cx="0" cy="263236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89761" y="5380182"/>
            <a:ext cx="32327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28868" y="5344597"/>
            <a:ext cx="336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Lucida Grande"/>
                <a:ea typeface="Lucida Grande"/>
                <a:cs typeface="Lucida Grande"/>
              </a:rPr>
              <a:t>£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51605" y="5241410"/>
            <a:ext cx="336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Lucida Grande"/>
                <a:ea typeface="Lucida Grande"/>
                <a:cs typeface="Lucida Grande"/>
              </a:rPr>
              <a:t>£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275" y="2678538"/>
            <a:ext cx="81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36928" y="2646218"/>
            <a:ext cx="81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832509" y="5632048"/>
            <a:ext cx="106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66909" y="5633115"/>
            <a:ext cx="115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FRANCE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25620" y="4093536"/>
            <a:ext cx="66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$18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4635" y="3458669"/>
            <a:ext cx="66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$20</a:t>
            </a:r>
            <a:endParaRPr lang="en-US" baseline="-25000" dirty="0"/>
          </a:p>
        </p:txBody>
      </p:sp>
      <p:sp>
        <p:nvSpPr>
          <p:cNvPr id="19" name="Freeform 18"/>
          <p:cNvSpPr/>
          <p:nvPr/>
        </p:nvSpPr>
        <p:spPr>
          <a:xfrm>
            <a:off x="4987636" y="3059545"/>
            <a:ext cx="2366819" cy="1997364"/>
          </a:xfrm>
          <a:custGeom>
            <a:avLst/>
            <a:gdLst>
              <a:gd name="connsiteX0" fmla="*/ 0 w 2366819"/>
              <a:gd name="connsiteY0" fmla="*/ 0 h 1997364"/>
              <a:gd name="connsiteX1" fmla="*/ 611909 w 2366819"/>
              <a:gd name="connsiteY1" fmla="*/ 923637 h 1997364"/>
              <a:gd name="connsiteX2" fmla="*/ 2366819 w 2366819"/>
              <a:gd name="connsiteY2" fmla="*/ 1997364 h 1997364"/>
              <a:gd name="connsiteX3" fmla="*/ 2366819 w 2366819"/>
              <a:gd name="connsiteY3" fmla="*/ 1997364 h 199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6819" h="1997364">
                <a:moveTo>
                  <a:pt x="0" y="0"/>
                </a:moveTo>
                <a:cubicBezTo>
                  <a:pt x="108719" y="295371"/>
                  <a:pt x="217439" y="590743"/>
                  <a:pt x="611909" y="923637"/>
                </a:cubicBezTo>
                <a:cubicBezTo>
                  <a:pt x="1006379" y="1256531"/>
                  <a:pt x="2366819" y="1997364"/>
                  <a:pt x="2366819" y="1997364"/>
                </a:cubicBezTo>
                <a:lnTo>
                  <a:pt x="2366819" y="1997364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54545" y="2851727"/>
            <a:ext cx="2195947" cy="2357582"/>
          </a:xfrm>
          <a:custGeom>
            <a:avLst/>
            <a:gdLst>
              <a:gd name="connsiteX0" fmla="*/ 0 w 2366819"/>
              <a:gd name="connsiteY0" fmla="*/ 0 h 1997364"/>
              <a:gd name="connsiteX1" fmla="*/ 611909 w 2366819"/>
              <a:gd name="connsiteY1" fmla="*/ 923637 h 1997364"/>
              <a:gd name="connsiteX2" fmla="*/ 2366819 w 2366819"/>
              <a:gd name="connsiteY2" fmla="*/ 1997364 h 1997364"/>
              <a:gd name="connsiteX3" fmla="*/ 2366819 w 2366819"/>
              <a:gd name="connsiteY3" fmla="*/ 1997364 h 199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6819" h="1997364">
                <a:moveTo>
                  <a:pt x="0" y="0"/>
                </a:moveTo>
                <a:cubicBezTo>
                  <a:pt x="108719" y="295371"/>
                  <a:pt x="217439" y="590743"/>
                  <a:pt x="611909" y="923637"/>
                </a:cubicBezTo>
                <a:cubicBezTo>
                  <a:pt x="1006379" y="1256531"/>
                  <a:pt x="2366819" y="1997364"/>
                  <a:pt x="2366819" y="1997364"/>
                </a:cubicBezTo>
                <a:lnTo>
                  <a:pt x="2366819" y="1997364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57425" y="2828636"/>
            <a:ext cx="1324484" cy="2628522"/>
          </a:xfrm>
          <a:custGeom>
            <a:avLst/>
            <a:gdLst>
              <a:gd name="connsiteX0" fmla="*/ 42939 w 1324484"/>
              <a:gd name="connsiteY0" fmla="*/ 2516909 h 2628522"/>
              <a:gd name="connsiteX1" fmla="*/ 89120 w 1324484"/>
              <a:gd name="connsiteY1" fmla="*/ 2482273 h 2628522"/>
              <a:gd name="connsiteX2" fmla="*/ 839575 w 1324484"/>
              <a:gd name="connsiteY2" fmla="*/ 1085273 h 2628522"/>
              <a:gd name="connsiteX3" fmla="*/ 1324484 w 1324484"/>
              <a:gd name="connsiteY3" fmla="*/ 0 h 2628522"/>
              <a:gd name="connsiteX4" fmla="*/ 1324484 w 1324484"/>
              <a:gd name="connsiteY4" fmla="*/ 0 h 262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484" h="2628522">
                <a:moveTo>
                  <a:pt x="42939" y="2516909"/>
                </a:moveTo>
                <a:cubicBezTo>
                  <a:pt x="-357" y="2618894"/>
                  <a:pt x="-43653" y="2720879"/>
                  <a:pt x="89120" y="2482273"/>
                </a:cubicBezTo>
                <a:cubicBezTo>
                  <a:pt x="221893" y="2243667"/>
                  <a:pt x="633681" y="1498985"/>
                  <a:pt x="839575" y="1085273"/>
                </a:cubicBezTo>
                <a:cubicBezTo>
                  <a:pt x="1045469" y="671561"/>
                  <a:pt x="1324484" y="0"/>
                  <a:pt x="1324484" y="0"/>
                </a:cubicBezTo>
                <a:lnTo>
                  <a:pt x="1324484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710545" y="2840182"/>
            <a:ext cx="2020455" cy="2540000"/>
          </a:xfrm>
          <a:custGeom>
            <a:avLst/>
            <a:gdLst>
              <a:gd name="connsiteX0" fmla="*/ 0 w 2020455"/>
              <a:gd name="connsiteY0" fmla="*/ 2540000 h 2540000"/>
              <a:gd name="connsiteX1" fmla="*/ 1327728 w 2020455"/>
              <a:gd name="connsiteY1" fmla="*/ 1535545 h 2540000"/>
              <a:gd name="connsiteX2" fmla="*/ 2020455 w 2020455"/>
              <a:gd name="connsiteY2" fmla="*/ 0 h 2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455" h="2540000">
                <a:moveTo>
                  <a:pt x="0" y="2540000"/>
                </a:moveTo>
                <a:cubicBezTo>
                  <a:pt x="495493" y="2249439"/>
                  <a:pt x="990986" y="1958878"/>
                  <a:pt x="1327728" y="1535545"/>
                </a:cubicBezTo>
                <a:cubicBezTo>
                  <a:pt x="1664470" y="1112212"/>
                  <a:pt x="1842462" y="556106"/>
                  <a:pt x="2020455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623456" y="3682997"/>
            <a:ext cx="85436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99000" y="4312783"/>
            <a:ext cx="1376220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338527" y="6165334"/>
            <a:ext cx="1811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>
              <a:buNone/>
            </a:pPr>
            <a:r>
              <a:rPr lang="en-US" sz="2800" i="1" dirty="0" smtClean="0">
                <a:latin typeface="Times New Roman"/>
                <a:cs typeface="Times New Roman"/>
              </a:rPr>
              <a:t>P</a:t>
            </a:r>
            <a:r>
              <a:rPr lang="en-US" sz="2800" i="1" baseline="-25000" dirty="0">
                <a:latin typeface="Times New Roman"/>
                <a:cs typeface="Times New Roman"/>
              </a:rPr>
              <a:t>€</a:t>
            </a:r>
            <a:r>
              <a:rPr lang="en-US" sz="2800" i="1" dirty="0" smtClean="0">
                <a:latin typeface="Times New Roman"/>
                <a:cs typeface="Times New Roman"/>
              </a:rPr>
              <a:t>E</a:t>
            </a:r>
            <a:r>
              <a:rPr lang="en-US" sz="2800" i="1" baseline="-25000" dirty="0" smtClean="0">
                <a:latin typeface="Times New Roman"/>
                <a:cs typeface="Times New Roman"/>
              </a:rPr>
              <a:t>$/€</a:t>
            </a:r>
            <a:r>
              <a:rPr lang="en-US" sz="2800" i="1" dirty="0" smtClean="0">
                <a:latin typeface="Times New Roman"/>
                <a:cs typeface="Times New Roman"/>
              </a:rPr>
              <a:t> =P</a:t>
            </a:r>
            <a:r>
              <a:rPr lang="en-US" sz="2800" i="1" baseline="-25000" dirty="0" smtClean="0">
                <a:latin typeface="Times New Roman"/>
                <a:cs typeface="Times New Roman"/>
              </a:rPr>
              <a:t>$</a:t>
            </a:r>
            <a:endParaRPr lang="en-US" sz="2800" i="1" baseline="-25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887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Spot exchange rate implied by PPP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893618"/>
          </a:xfrm>
        </p:spPr>
        <p:txBody>
          <a:bodyPr>
            <a:normAutofit/>
          </a:bodyPr>
          <a:lstStyle/>
          <a:p>
            <a:r>
              <a:rPr lang="en-US" dirty="0" smtClean="0"/>
              <a:t>Rearranging the real exchange rate formula given that PPP holds:</a:t>
            </a:r>
            <a:endParaRPr lang="en-US" b="1" i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9708" y="2632425"/>
            <a:ext cx="1911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>
              <a:buNone/>
            </a:pPr>
            <a:r>
              <a:rPr lang="en-US" sz="2800" i="1" dirty="0" smtClean="0">
                <a:latin typeface="Times New Roman"/>
                <a:cs typeface="Times New Roman"/>
              </a:rPr>
              <a:t>E</a:t>
            </a:r>
            <a:r>
              <a:rPr lang="en-US" sz="2800" i="1" baseline="-25000" dirty="0" smtClean="0">
                <a:latin typeface="Times New Roman"/>
                <a:cs typeface="Times New Roman"/>
              </a:rPr>
              <a:t>$/€</a:t>
            </a:r>
            <a:r>
              <a:rPr lang="en-US" sz="2800" i="1" dirty="0" smtClean="0">
                <a:latin typeface="Times New Roman"/>
                <a:cs typeface="Times New Roman"/>
              </a:rPr>
              <a:t> =P</a:t>
            </a:r>
            <a:r>
              <a:rPr lang="en-US" sz="2800" i="1" baseline="-25000" dirty="0" smtClean="0">
                <a:latin typeface="Times New Roman"/>
                <a:cs typeface="Times New Roman"/>
              </a:rPr>
              <a:t>$</a:t>
            </a:r>
            <a:r>
              <a:rPr lang="en-US" sz="2800" i="1" dirty="0" smtClean="0">
                <a:latin typeface="Times New Roman"/>
                <a:cs typeface="Times New Roman"/>
              </a:rPr>
              <a:t>/P</a:t>
            </a:r>
            <a:r>
              <a:rPr lang="en-US" sz="2800" i="1" baseline="-25000" dirty="0" smtClean="0">
                <a:latin typeface="Times New Roman"/>
                <a:cs typeface="Times New Roman"/>
              </a:rPr>
              <a:t>€</a:t>
            </a:r>
            <a:endParaRPr lang="en-US" sz="2800" i="1" baseline="-25000" dirty="0">
              <a:latin typeface="Times New Roman"/>
              <a:cs typeface="Times New Roman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59691" y="4719781"/>
            <a:ext cx="7620000" cy="893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b="1" i="1" dirty="0" smtClean="0"/>
              <a:t>Implication</a:t>
            </a:r>
            <a:r>
              <a:rPr lang="en-US" dirty="0" smtClean="0"/>
              <a:t>: The spot exchange rate should follow the relative prices of a representative basket of goods</a:t>
            </a:r>
            <a:endParaRPr lang="en-US" b="1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6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29 at 11.31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2" y="1139513"/>
            <a:ext cx="8455461" cy="26473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2090" y="4059973"/>
            <a:ext cx="2447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Blue line –</a:t>
            </a:r>
          </a:p>
          <a:p>
            <a:r>
              <a:rPr lang="en-US" sz="3200" i="1" dirty="0" smtClean="0">
                <a:latin typeface="Times New Roman"/>
                <a:cs typeface="Times New Roman"/>
              </a:rPr>
              <a:t>E</a:t>
            </a:r>
            <a:r>
              <a:rPr lang="en-US" sz="3200" i="1" baseline="-25000" dirty="0" smtClean="0">
                <a:latin typeface="Times New Roman"/>
                <a:cs typeface="Times New Roman"/>
              </a:rPr>
              <a:t>£/$ </a:t>
            </a:r>
            <a:endParaRPr lang="en-US" sz="3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897582" y="3939310"/>
            <a:ext cx="2447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Red line – </a:t>
            </a:r>
          </a:p>
          <a:p>
            <a:r>
              <a:rPr lang="en-US" sz="3200" dirty="0" smtClean="0"/>
              <a:t>P</a:t>
            </a:r>
            <a:r>
              <a:rPr lang="en-US" sz="3200" i="1" baseline="-25000" dirty="0" smtClean="0">
                <a:latin typeface="Times New Roman"/>
                <a:cs typeface="Times New Roman"/>
              </a:rPr>
              <a:t>£/</a:t>
            </a:r>
            <a:r>
              <a:rPr lang="en-US" sz="3200" dirty="0" smtClean="0"/>
              <a:t>P</a:t>
            </a:r>
            <a:r>
              <a:rPr lang="en-US" sz="3200" i="1" baseline="-25000" dirty="0" smtClean="0">
                <a:latin typeface="Times New Roman"/>
                <a:cs typeface="Times New Roman"/>
              </a:rPr>
              <a:t>$</a:t>
            </a:r>
            <a:endParaRPr lang="en-US" sz="3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258455" y="254000"/>
            <a:ext cx="5922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US vs. United Kingdom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5802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1244600"/>
            <a:ext cx="7188200" cy="436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8455" y="254000"/>
            <a:ext cx="5922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US vs. France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7783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52600" cy="116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6211"/>
          <a:stretch/>
        </p:blipFill>
        <p:spPr>
          <a:xfrm>
            <a:off x="2826124" y="1070614"/>
            <a:ext cx="4674347" cy="563498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020455" y="254000"/>
            <a:ext cx="5922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Big Mac Index (January 2017)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8416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52600" cy="116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37027"/>
          <a:stretch/>
        </p:blipFill>
        <p:spPr>
          <a:xfrm>
            <a:off x="330947" y="1070614"/>
            <a:ext cx="4614582" cy="563498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449294" y="254000"/>
            <a:ext cx="74705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Group Work: Big Mac Index (January 2017)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184588" y="1055673"/>
            <a:ext cx="3466353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prices of the Big Mac to estimate the real exchange rates for the </a:t>
            </a:r>
            <a:r>
              <a:rPr lang="en-US" u="sng" dirty="0" smtClean="0"/>
              <a:t>United States </a:t>
            </a:r>
            <a:r>
              <a:rPr lang="en-US" dirty="0" smtClean="0"/>
              <a:t>with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Recall reach exchange is computed </a:t>
            </a:r>
            <a:r>
              <a:rPr lang="en-US" sz="1600" dirty="0" smtClean="0"/>
              <a:t>as foreign price (in $) / US price ($)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b="1" i="1" dirty="0" smtClean="0"/>
              <a:t>France</a:t>
            </a:r>
            <a:endParaRPr lang="en-US" sz="1600" dirty="0" smtClean="0">
              <a:solidFill>
                <a:srgbClr val="0000FF"/>
              </a:solidFill>
            </a:endParaRPr>
          </a:p>
          <a:p>
            <a:r>
              <a:rPr lang="en-US" sz="1600" b="1" dirty="0" smtClean="0">
                <a:solidFill>
                  <a:srgbClr val="0000FF"/>
                </a:solidFill>
              </a:rPr>
              <a:t>Real = 4.29 / 5.06 = 0.848</a:t>
            </a:r>
            <a:endParaRPr lang="en-US" sz="1600" b="1" dirty="0">
              <a:solidFill>
                <a:srgbClr val="0000FF"/>
              </a:solidFill>
            </a:endParaRPr>
          </a:p>
          <a:p>
            <a:r>
              <a:rPr lang="en-US" sz="1600" b="1" dirty="0" smtClean="0">
                <a:solidFill>
                  <a:srgbClr val="0000FF"/>
                </a:solidFill>
              </a:rPr>
              <a:t>Nominal =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lang="en-US" sz="1600" i="1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$/Foreign </a:t>
            </a:r>
            <a:r>
              <a:rPr lang="en-US" sz="1600" baseline="-25000" dirty="0" smtClean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= 1 </a:t>
            </a:r>
            <a:endParaRPr lang="en-US" sz="1600" dirty="0" smtClean="0"/>
          </a:p>
          <a:p>
            <a:endParaRPr lang="en-US" sz="1600" b="1" i="1" dirty="0" smtClean="0"/>
          </a:p>
          <a:p>
            <a:r>
              <a:rPr lang="en-US" sz="1600" b="1" i="1" dirty="0" smtClean="0"/>
              <a:t>Switzerland</a:t>
            </a:r>
            <a:endParaRPr lang="en-US" sz="1600" b="1" i="1" dirty="0" smtClean="0"/>
          </a:p>
          <a:p>
            <a:r>
              <a:rPr lang="en-US" sz="1600" b="1" i="1" dirty="0" smtClean="0">
                <a:solidFill>
                  <a:srgbClr val="0000FF"/>
                </a:solidFill>
              </a:rPr>
              <a:t>Real = 6.35/5.06 = 1.25</a:t>
            </a:r>
            <a:endParaRPr lang="en-US" sz="1600" b="1" i="1" dirty="0">
              <a:solidFill>
                <a:srgbClr val="0000FF"/>
              </a:solidFill>
            </a:endParaRPr>
          </a:p>
          <a:p>
            <a:r>
              <a:rPr lang="en-US" sz="1600" b="1" dirty="0">
                <a:solidFill>
                  <a:srgbClr val="0000FF"/>
                </a:solidFill>
              </a:rPr>
              <a:t>Nominal =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i="1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lang="en-US" sz="1600" i="1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$/Foreign </a:t>
            </a:r>
            <a:r>
              <a:rPr lang="en-US" sz="1600" baseline="-25000" dirty="0">
                <a:solidFill>
                  <a:srgbClr val="0000FF"/>
                </a:solidFill>
              </a:rPr>
              <a:t> </a:t>
            </a:r>
            <a:r>
              <a:rPr lang="en-US" sz="1600" b="1" dirty="0">
                <a:solidFill>
                  <a:srgbClr val="0000FF"/>
                </a:solidFill>
              </a:rPr>
              <a:t>= 1 </a:t>
            </a:r>
            <a:endParaRPr lang="en-US" sz="1600" b="1" i="1" dirty="0" smtClean="0"/>
          </a:p>
          <a:p>
            <a:endParaRPr lang="en-US" sz="1600" b="1" i="1" dirty="0" smtClean="0"/>
          </a:p>
          <a:p>
            <a:r>
              <a:rPr lang="en-US" sz="1600" b="1" i="1" dirty="0" smtClean="0"/>
              <a:t>South Africa</a:t>
            </a:r>
          </a:p>
          <a:p>
            <a:r>
              <a:rPr lang="en-US" sz="1600" b="1" i="1" dirty="0" smtClean="0">
                <a:solidFill>
                  <a:srgbClr val="0000FF"/>
                </a:solidFill>
              </a:rPr>
              <a:t>Real = 1.89/</a:t>
            </a:r>
            <a:r>
              <a:rPr lang="en-US" sz="1600" b="1" i="1" dirty="0">
                <a:solidFill>
                  <a:srgbClr val="0000FF"/>
                </a:solidFill>
              </a:rPr>
              <a:t>5.06 = </a:t>
            </a:r>
            <a:r>
              <a:rPr lang="en-US" sz="1600" b="1" i="1" dirty="0" smtClean="0">
                <a:solidFill>
                  <a:srgbClr val="0000FF"/>
                </a:solidFill>
              </a:rPr>
              <a:t>0.374</a:t>
            </a:r>
            <a:endParaRPr lang="en-US" sz="1600" b="1" i="1" dirty="0">
              <a:solidFill>
                <a:srgbClr val="0000FF"/>
              </a:solidFill>
            </a:endParaRPr>
          </a:p>
          <a:p>
            <a:r>
              <a:rPr lang="en-US" sz="1600" b="1" dirty="0">
                <a:solidFill>
                  <a:srgbClr val="0000FF"/>
                </a:solidFill>
              </a:rPr>
              <a:t>Nominal =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i="1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lang="en-US" sz="1600" i="1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$/Foreign </a:t>
            </a:r>
            <a:r>
              <a:rPr lang="en-US" sz="1600" baseline="-25000" dirty="0">
                <a:solidFill>
                  <a:srgbClr val="0000FF"/>
                </a:solidFill>
              </a:rPr>
              <a:t> </a:t>
            </a:r>
            <a:r>
              <a:rPr lang="en-US" sz="1600" b="1" dirty="0">
                <a:solidFill>
                  <a:srgbClr val="0000FF"/>
                </a:solidFill>
              </a:rPr>
              <a:t>= </a:t>
            </a:r>
            <a:r>
              <a:rPr lang="en-US" sz="1600" b="1" dirty="0" smtClean="0">
                <a:solidFill>
                  <a:srgbClr val="0000FF"/>
                </a:solidFill>
              </a:rPr>
              <a:t>0.0714 </a:t>
            </a:r>
            <a:endParaRPr lang="en-US" sz="1600" b="1" i="1" dirty="0"/>
          </a:p>
          <a:p>
            <a:endParaRPr lang="en-US" sz="1600" b="1" i="1" dirty="0" smtClean="0"/>
          </a:p>
          <a:p>
            <a:r>
              <a:rPr lang="en-US" sz="1600" b="1" i="1" dirty="0" smtClean="0"/>
              <a:t>Hungary</a:t>
            </a:r>
            <a:endParaRPr lang="en-US" sz="1600" b="1" i="1" dirty="0" smtClean="0"/>
          </a:p>
          <a:p>
            <a:r>
              <a:rPr lang="en-US" sz="1600" b="1" dirty="0" smtClean="0">
                <a:solidFill>
                  <a:srgbClr val="0000FF"/>
                </a:solidFill>
              </a:rPr>
              <a:t>Real = 3.05 </a:t>
            </a:r>
            <a:r>
              <a:rPr lang="en-US" sz="1600" b="1" dirty="0">
                <a:solidFill>
                  <a:srgbClr val="0000FF"/>
                </a:solidFill>
              </a:rPr>
              <a:t>/ 5.06 = </a:t>
            </a:r>
            <a:r>
              <a:rPr lang="en-US" sz="1600" b="1" dirty="0" smtClean="0">
                <a:solidFill>
                  <a:srgbClr val="0000FF"/>
                </a:solidFill>
              </a:rPr>
              <a:t>0.603</a:t>
            </a:r>
            <a:endParaRPr lang="en-US" sz="1600" b="1" dirty="0">
              <a:solidFill>
                <a:srgbClr val="0000FF"/>
              </a:solidFill>
            </a:endParaRPr>
          </a:p>
          <a:p>
            <a:r>
              <a:rPr lang="en-US" sz="1600" b="1" dirty="0">
                <a:solidFill>
                  <a:srgbClr val="0000FF"/>
                </a:solidFill>
              </a:rPr>
              <a:t>Nominal =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i="1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lang="en-US" sz="1600" i="1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$/Foreign </a:t>
            </a:r>
            <a:r>
              <a:rPr lang="en-US" sz="1600" baseline="-25000" dirty="0">
                <a:solidFill>
                  <a:srgbClr val="0000FF"/>
                </a:solidFill>
              </a:rPr>
              <a:t> </a:t>
            </a:r>
            <a:r>
              <a:rPr lang="en-US" sz="1600" b="1" dirty="0">
                <a:solidFill>
                  <a:srgbClr val="0000FF"/>
                </a:solidFill>
              </a:rPr>
              <a:t>= </a:t>
            </a:r>
            <a:r>
              <a:rPr lang="en-US" sz="1600" b="1" dirty="0" smtClean="0">
                <a:solidFill>
                  <a:srgbClr val="0000FF"/>
                </a:solidFill>
              </a:rPr>
              <a:t>0.0034 </a:t>
            </a:r>
            <a:endParaRPr lang="en-US" sz="1600" b="1" i="1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7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Administrative things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syllabus, group presentation info, </a:t>
            </a:r>
            <a:r>
              <a:rPr lang="en-US" b="1" dirty="0" smtClean="0"/>
              <a:t>slides used in class </a:t>
            </a:r>
            <a:r>
              <a:rPr lang="en-US" dirty="0" smtClean="0"/>
              <a:t>will be posted on: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http://davemcevoy.weebly.com/</a:t>
            </a:r>
            <a:r>
              <a:rPr lang="en-US" dirty="0" smtClean="0">
                <a:hlinkClick r:id="rId2"/>
              </a:rPr>
              <a:t>imsangers.html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will indicate which financial crisis your group will present on by editing a Google Doc. The link to the document is:</a:t>
            </a:r>
          </a:p>
          <a:p>
            <a:endParaRPr lang="en-US" dirty="0"/>
          </a:p>
          <a:p>
            <a:r>
              <a:rPr lang="en-US" sz="2400" dirty="0" err="1" smtClean="0"/>
              <a:t>goo.gl</a:t>
            </a:r>
            <a:r>
              <a:rPr lang="en-US" sz="2400" dirty="0" smtClean="0"/>
              <a:t>/Xjl09g</a:t>
            </a:r>
          </a:p>
          <a:p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7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Group Work</a:t>
            </a:r>
            <a:r>
              <a:rPr lang="en-US" sz="3200" dirty="0" smtClean="0"/>
              <a:t>: </a:t>
            </a:r>
            <a:r>
              <a:rPr lang="en-US" sz="2800" dirty="0" smtClean="0"/>
              <a:t>Arbitrage (with three countries)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78933" y="1354669"/>
            <a:ext cx="706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E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£/€</a:t>
            </a:r>
            <a:r>
              <a:rPr lang="en-US" sz="2000" i="1" dirty="0" smtClean="0">
                <a:latin typeface="Times New Roman"/>
                <a:cs typeface="Times New Roman"/>
              </a:rPr>
              <a:t> = 0.70 </a:t>
            </a:r>
            <a:r>
              <a:rPr lang="en-US" sz="2000" dirty="0" smtClean="0">
                <a:latin typeface="Times New Roman"/>
                <a:cs typeface="Times New Roman"/>
              </a:rPr>
              <a:t>and </a:t>
            </a:r>
            <a:r>
              <a:rPr lang="en-US" sz="2000" i="1" dirty="0" smtClean="0">
                <a:latin typeface="Times New Roman"/>
                <a:cs typeface="Times New Roman"/>
              </a:rPr>
              <a:t>E</a:t>
            </a:r>
            <a:r>
              <a:rPr lang="en-US" sz="2000" i="1" baseline="-25000" dirty="0">
                <a:latin typeface="Times New Roman"/>
                <a:cs typeface="Times New Roman"/>
              </a:rPr>
              <a:t>€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/$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</a:rPr>
              <a:t>= </a:t>
            </a:r>
            <a:r>
              <a:rPr lang="en-US" sz="2000" i="1" dirty="0" smtClean="0">
                <a:latin typeface="Times New Roman"/>
                <a:cs typeface="Times New Roman"/>
              </a:rPr>
              <a:t>0.80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(1) What is the “indirect” exchange rate of pounds to dollars? 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Now compare pound-dollar spot rates with this calculated “indirect” exchange rate to see if arbitrage possibilities exist.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Suppose, for example, the spot rate is E</a:t>
            </a:r>
            <a:r>
              <a:rPr lang="en-US" sz="2000" baseline="-25000" dirty="0" smtClean="0">
                <a:latin typeface="Times New Roman"/>
                <a:cs typeface="Times New Roman"/>
              </a:rPr>
              <a:t>£/$ </a:t>
            </a:r>
            <a:r>
              <a:rPr lang="en-US" sz="2000" dirty="0">
                <a:latin typeface="Times New Roman"/>
                <a:cs typeface="Times New Roman"/>
              </a:rPr>
              <a:t>= </a:t>
            </a:r>
            <a:r>
              <a:rPr lang="en-US" sz="2000" dirty="0" smtClean="0">
                <a:latin typeface="Times New Roman"/>
                <a:cs typeface="Times New Roman"/>
              </a:rPr>
              <a:t>0.50. 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(2) You have $1,000 to start. How can you make a profit in $?</a:t>
            </a:r>
          </a:p>
        </p:txBody>
      </p:sp>
    </p:spTree>
    <p:extLst>
      <p:ext uri="{BB962C8B-B14F-4D97-AF65-F5344CB8AC3E}">
        <p14:creationId xmlns:p14="http://schemas.microsoft.com/office/powerpoint/2010/main" val="78385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Group Work</a:t>
            </a:r>
            <a:r>
              <a:rPr lang="en-US" sz="3200" dirty="0" smtClean="0"/>
              <a:t>: </a:t>
            </a:r>
            <a:r>
              <a:rPr lang="en-US" sz="2800" dirty="0" smtClean="0"/>
              <a:t>Arbitrage (with three countries)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78933" y="1354669"/>
            <a:ext cx="7061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/>
                <a:cs typeface="Times New Roman"/>
              </a:rPr>
              <a:t>E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£/€</a:t>
            </a:r>
            <a:r>
              <a:rPr lang="en-US" sz="2000" i="1" dirty="0" smtClean="0">
                <a:latin typeface="Times New Roman"/>
                <a:cs typeface="Times New Roman"/>
              </a:rPr>
              <a:t> = 0.70 </a:t>
            </a:r>
            <a:r>
              <a:rPr lang="en-US" sz="2000" dirty="0" smtClean="0">
                <a:latin typeface="Times New Roman"/>
                <a:cs typeface="Times New Roman"/>
              </a:rPr>
              <a:t>and </a:t>
            </a:r>
            <a:r>
              <a:rPr lang="en-US" sz="2000" i="1" dirty="0" smtClean="0">
                <a:latin typeface="Times New Roman"/>
                <a:cs typeface="Times New Roman"/>
              </a:rPr>
              <a:t>E</a:t>
            </a:r>
            <a:r>
              <a:rPr lang="en-US" sz="2000" i="1" baseline="-25000" dirty="0">
                <a:latin typeface="Times New Roman"/>
                <a:cs typeface="Times New Roman"/>
              </a:rPr>
              <a:t>€</a:t>
            </a:r>
            <a:r>
              <a:rPr lang="en-US" sz="2000" i="1" baseline="-25000" dirty="0" smtClean="0">
                <a:latin typeface="Times New Roman"/>
                <a:cs typeface="Times New Roman"/>
              </a:rPr>
              <a:t>/$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</a:rPr>
              <a:t>= </a:t>
            </a:r>
            <a:r>
              <a:rPr lang="en-US" sz="2000" i="1" dirty="0" smtClean="0">
                <a:latin typeface="Times New Roman"/>
                <a:cs typeface="Times New Roman"/>
              </a:rPr>
              <a:t>0.80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(1) What is the “indirect” exchange rate of pounds to dollars? </a:t>
            </a: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E</a:t>
            </a:r>
            <a:r>
              <a:rPr lang="en-US" sz="2000" baseline="-25000" dirty="0">
                <a:latin typeface="Times New Roman"/>
                <a:cs typeface="Times New Roman"/>
              </a:rPr>
              <a:t>£/€</a:t>
            </a:r>
            <a:r>
              <a:rPr lang="en-US" sz="2000" dirty="0">
                <a:latin typeface="Times New Roman"/>
                <a:cs typeface="Times New Roman"/>
              </a:rPr>
              <a:t> *</a:t>
            </a:r>
            <a:r>
              <a:rPr lang="en-US" sz="2000" dirty="0" smtClean="0">
                <a:latin typeface="Times New Roman"/>
                <a:cs typeface="Times New Roman"/>
              </a:rPr>
              <a:t> E</a:t>
            </a:r>
            <a:r>
              <a:rPr lang="en-US" sz="2000" baseline="-25000" dirty="0">
                <a:latin typeface="Times New Roman"/>
                <a:cs typeface="Times New Roman"/>
              </a:rPr>
              <a:t>€/$</a:t>
            </a:r>
            <a:r>
              <a:rPr lang="en-US" sz="2000" dirty="0">
                <a:latin typeface="Times New Roman"/>
                <a:cs typeface="Times New Roman"/>
              </a:rPr>
              <a:t> = </a:t>
            </a:r>
            <a:r>
              <a:rPr lang="en-US" sz="2000" dirty="0" smtClean="0">
                <a:latin typeface="Times New Roman"/>
                <a:cs typeface="Times New Roman"/>
              </a:rPr>
              <a:t>E</a:t>
            </a:r>
            <a:r>
              <a:rPr lang="en-US" sz="2000" baseline="-25000" dirty="0">
                <a:latin typeface="Times New Roman"/>
                <a:cs typeface="Times New Roman"/>
              </a:rPr>
              <a:t>£</a:t>
            </a:r>
            <a:r>
              <a:rPr lang="en-US" sz="2000" baseline="-25000" dirty="0" smtClean="0">
                <a:latin typeface="Times New Roman"/>
                <a:cs typeface="Times New Roman"/>
              </a:rPr>
              <a:t>/$</a:t>
            </a:r>
            <a:r>
              <a:rPr lang="en-US" sz="2000" dirty="0" smtClean="0">
                <a:latin typeface="Times New Roman"/>
                <a:cs typeface="Times New Roman"/>
              </a:rPr>
              <a:t> = 0.56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Now compare pound-dollar spot rates with this calculated “indirect” exchange rate to see if arbitrage possibilities exist.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Suppose, for example, the spot rate is E</a:t>
            </a:r>
            <a:r>
              <a:rPr lang="en-US" sz="2000" baseline="-25000" dirty="0" smtClean="0">
                <a:latin typeface="Times New Roman"/>
                <a:cs typeface="Times New Roman"/>
              </a:rPr>
              <a:t>£/$ </a:t>
            </a:r>
            <a:r>
              <a:rPr lang="en-US" sz="2000" dirty="0">
                <a:latin typeface="Times New Roman"/>
                <a:cs typeface="Times New Roman"/>
              </a:rPr>
              <a:t>= </a:t>
            </a:r>
            <a:r>
              <a:rPr lang="en-US" sz="2000" dirty="0" smtClean="0">
                <a:latin typeface="Times New Roman"/>
                <a:cs typeface="Times New Roman"/>
              </a:rPr>
              <a:t>0.50. 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 smtClean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(2) You have $1,000 to start. How can you make a profit?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Take $1000 and buy 560 pounds indirectly by first buying euros (800) and then converting to pounds.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Then sell 560 pounds at the spot rate of 2 dollars for 1 pound. $1120. Profit of $1.12 on the dollar. 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890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Forward exchange rate: the role of interest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45882" y="1637552"/>
            <a:ext cx="6454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$(1+</a:t>
            </a:r>
            <a:r>
              <a:rPr lang="en-US" sz="2400" i="1" dirty="0" smtClean="0">
                <a:latin typeface="Times New Roman"/>
                <a:cs typeface="Times New Roman"/>
              </a:rPr>
              <a:t>i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</a:t>
            </a:r>
            <a:r>
              <a:rPr lang="en-US" sz="2400" dirty="0" smtClean="0">
                <a:latin typeface="Times New Roman"/>
                <a:cs typeface="Times New Roman"/>
              </a:rPr>
              <a:t>) = $ </a:t>
            </a:r>
            <a:r>
              <a:rPr lang="en-US" sz="2400" i="1" dirty="0">
                <a:latin typeface="Times New Roman"/>
                <a:cs typeface="Times New Roman"/>
              </a:rPr>
              <a:t>E</a:t>
            </a:r>
            <a:r>
              <a:rPr lang="en-US" sz="2400" i="1" baseline="-25000" dirty="0">
                <a:latin typeface="Times New Roman"/>
                <a:cs typeface="Times New Roman"/>
              </a:rPr>
              <a:t>€/</a:t>
            </a:r>
            <a:r>
              <a:rPr lang="en-US" sz="2400" baseline="-25000" dirty="0">
                <a:latin typeface="Times New Roman"/>
                <a:cs typeface="Times New Roman"/>
              </a:rPr>
              <a:t>$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(1+</a:t>
            </a:r>
            <a:r>
              <a:rPr lang="en-US" sz="2400" i="1" dirty="0" smtClean="0">
                <a:latin typeface="Times New Roman"/>
                <a:cs typeface="Times New Roman"/>
              </a:rPr>
              <a:t>i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i="1" dirty="0">
                <a:latin typeface="Times New Roman"/>
                <a:cs typeface="Times New Roman"/>
              </a:rPr>
              <a:t> F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$/</a:t>
            </a:r>
            <a:r>
              <a:rPr lang="en-US" sz="2400" i="1" baseline="-25000" dirty="0">
                <a:latin typeface="Times New Roman"/>
                <a:cs typeface="Times New Roman"/>
              </a:rPr>
              <a:t>€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100" y="2819400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Value of dollar investment in US bank in one year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33600" y="2197100"/>
            <a:ext cx="889000" cy="62230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40100" y="3281065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Euros in exchange for dollars today (spot rate)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229100" y="2197100"/>
            <a:ext cx="0" cy="1083965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86200" y="2197100"/>
            <a:ext cx="6477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1600" y="4187925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Value of investment in euros one year from now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81600" y="2260601"/>
            <a:ext cx="520700" cy="1828799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1662953"/>
            <a:ext cx="14605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05100" y="2171700"/>
            <a:ext cx="6477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829300" y="2197100"/>
            <a:ext cx="1295400" cy="800098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56400" y="3000970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Exchange rate in the future -- converting euros back to dollars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886200" y="1391491"/>
            <a:ext cx="1943100" cy="2614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4471" y="1175887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Value </a:t>
            </a:r>
            <a:r>
              <a:rPr lang="en-US" dirty="0" smtClean="0">
                <a:latin typeface="Times New Roman"/>
                <a:cs typeface="Times New Roman"/>
              </a:rPr>
              <a:t>of </a:t>
            </a:r>
            <a:r>
              <a:rPr lang="en-US" dirty="0" err="1" smtClean="0">
                <a:latin typeface="Times New Roman"/>
                <a:cs typeface="Times New Roman"/>
              </a:rPr>
              <a:t>european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investment in dollars one year from now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81700" y="1391491"/>
            <a:ext cx="502771" cy="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17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Forward exchange rate: the role of interest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382" y="1988687"/>
            <a:ext cx="64545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$(1+</a:t>
            </a:r>
            <a:r>
              <a:rPr lang="en-US" sz="2400" i="1" dirty="0" smtClean="0">
                <a:latin typeface="Times New Roman"/>
                <a:cs typeface="Times New Roman"/>
              </a:rPr>
              <a:t>i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</a:t>
            </a:r>
            <a:r>
              <a:rPr lang="en-US" sz="2400" dirty="0" smtClean="0">
                <a:latin typeface="Times New Roman"/>
                <a:cs typeface="Times New Roman"/>
              </a:rPr>
              <a:t>) = $ </a:t>
            </a:r>
            <a:r>
              <a:rPr lang="en-US" sz="2400" i="1" dirty="0">
                <a:latin typeface="Times New Roman"/>
                <a:cs typeface="Times New Roman"/>
              </a:rPr>
              <a:t>E</a:t>
            </a:r>
            <a:r>
              <a:rPr lang="en-US" sz="2400" i="1" baseline="-25000" dirty="0">
                <a:latin typeface="Times New Roman"/>
                <a:cs typeface="Times New Roman"/>
              </a:rPr>
              <a:t>€/</a:t>
            </a:r>
            <a:r>
              <a:rPr lang="en-US" sz="2400" baseline="-25000" dirty="0">
                <a:latin typeface="Times New Roman"/>
                <a:cs typeface="Times New Roman"/>
              </a:rPr>
              <a:t>$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(1+</a:t>
            </a:r>
            <a:r>
              <a:rPr lang="en-US" sz="2400" i="1" dirty="0" smtClean="0">
                <a:latin typeface="Times New Roman"/>
                <a:cs typeface="Times New Roman"/>
              </a:rPr>
              <a:t>i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i="1" dirty="0">
                <a:latin typeface="Times New Roman"/>
                <a:cs typeface="Times New Roman"/>
              </a:rPr>
              <a:t> F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$/€</a:t>
            </a:r>
          </a:p>
          <a:p>
            <a:pPr algn="ctr"/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r>
              <a:rPr lang="en-US" sz="2400" dirty="0">
                <a:latin typeface="Times New Roman"/>
                <a:cs typeface="Times New Roman"/>
              </a:rPr>
              <a:t>$(1+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$</a:t>
            </a:r>
            <a:r>
              <a:rPr lang="en-US" sz="2400" dirty="0" smtClean="0">
                <a:latin typeface="Times New Roman"/>
                <a:cs typeface="Times New Roman"/>
              </a:rPr>
              <a:t>) / </a:t>
            </a:r>
            <a:r>
              <a:rPr lang="en-US" sz="2400" dirty="0">
                <a:latin typeface="Times New Roman"/>
                <a:cs typeface="Times New Roman"/>
              </a:rPr>
              <a:t>$ </a:t>
            </a:r>
            <a:r>
              <a:rPr lang="en-US" sz="2400" i="1" dirty="0">
                <a:latin typeface="Times New Roman"/>
                <a:cs typeface="Times New Roman"/>
              </a:rPr>
              <a:t>E</a:t>
            </a:r>
            <a:r>
              <a:rPr lang="en-US" sz="2400" i="1" baseline="-25000" dirty="0">
                <a:latin typeface="Times New Roman"/>
                <a:cs typeface="Times New Roman"/>
              </a:rPr>
              <a:t>€/</a:t>
            </a:r>
            <a:r>
              <a:rPr lang="en-US" sz="2400" baseline="-25000" dirty="0">
                <a:latin typeface="Times New Roman"/>
                <a:cs typeface="Times New Roman"/>
              </a:rPr>
              <a:t>$</a:t>
            </a:r>
            <a:r>
              <a:rPr lang="en-US" sz="2400" dirty="0">
                <a:latin typeface="Times New Roman"/>
                <a:cs typeface="Times New Roman"/>
              </a:rPr>
              <a:t> (1+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€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= </a:t>
            </a:r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en-US" sz="2400" i="1" baseline="-25000" dirty="0">
                <a:latin typeface="Times New Roman"/>
                <a:cs typeface="Times New Roman"/>
              </a:rPr>
              <a:t>$/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</a:t>
            </a:r>
          </a:p>
          <a:p>
            <a:pPr algn="ctr"/>
            <a:endParaRPr lang="en-US" sz="2400" i="1" baseline="-25000" dirty="0" smtClean="0">
              <a:latin typeface="Times New Roman"/>
              <a:cs typeface="Times New Roman"/>
            </a:endParaRPr>
          </a:p>
          <a:p>
            <a:pPr algn="ctr"/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en-US" sz="2400" i="1" baseline="-25000" dirty="0">
                <a:latin typeface="Times New Roman"/>
                <a:cs typeface="Times New Roman"/>
              </a:rPr>
              <a:t>$/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 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$/€</a:t>
            </a:r>
            <a:r>
              <a:rPr lang="en-US" sz="2400" dirty="0" smtClean="0">
                <a:latin typeface="Times New Roman"/>
                <a:cs typeface="Times New Roman"/>
              </a:rPr>
              <a:t> (</a:t>
            </a:r>
            <a:r>
              <a:rPr lang="en-US" sz="2400" dirty="0">
                <a:latin typeface="Times New Roman"/>
                <a:cs typeface="Times New Roman"/>
              </a:rPr>
              <a:t>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$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/(</a:t>
            </a:r>
            <a:r>
              <a:rPr lang="en-US" sz="2400" dirty="0">
                <a:latin typeface="Times New Roman"/>
                <a:cs typeface="Times New Roman"/>
              </a:rPr>
              <a:t>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€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7400" y="4543232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Theory of where the Forward </a:t>
            </a:r>
            <a:r>
              <a:rPr lang="en-US" dirty="0" smtClean="0">
                <a:latin typeface="Times New Roman"/>
                <a:cs typeface="Times New Roman"/>
              </a:rPr>
              <a:t>exchange </a:t>
            </a:r>
            <a:r>
              <a:rPr lang="en-US" dirty="0" smtClean="0">
                <a:latin typeface="Times New Roman"/>
                <a:cs typeface="Times New Roman"/>
              </a:rPr>
              <a:t>rate come from</a:t>
            </a:r>
            <a:endParaRPr lang="en-US" dirty="0">
              <a:latin typeface="Times New Roman"/>
              <a:cs typeface="Times New Roman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247900" y="3920932"/>
            <a:ext cx="889000" cy="62230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30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Forward exchange rate: the role of interest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45882" y="1417638"/>
            <a:ext cx="6454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en-US" sz="2400" i="1" baseline="-25000" dirty="0">
                <a:latin typeface="Times New Roman"/>
                <a:cs typeface="Times New Roman"/>
              </a:rPr>
              <a:t>$/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 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$/€</a:t>
            </a:r>
            <a:r>
              <a:rPr lang="en-US" sz="2400" dirty="0" smtClean="0">
                <a:latin typeface="Times New Roman"/>
                <a:cs typeface="Times New Roman"/>
              </a:rPr>
              <a:t> (</a:t>
            </a:r>
            <a:r>
              <a:rPr lang="en-US" sz="2400" dirty="0">
                <a:latin typeface="Times New Roman"/>
                <a:cs typeface="Times New Roman"/>
              </a:rPr>
              <a:t>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$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/(</a:t>
            </a:r>
            <a:r>
              <a:rPr lang="en-US" sz="2400" dirty="0">
                <a:latin typeface="Times New Roman"/>
                <a:cs typeface="Times New Roman"/>
              </a:rPr>
              <a:t>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€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2267010"/>
            <a:ext cx="741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the spot rate is </a:t>
            </a:r>
            <a:r>
              <a:rPr lang="en-US" sz="2000" i="1" dirty="0">
                <a:latin typeface="Times New Roman"/>
                <a:cs typeface="Times New Roman"/>
              </a:rPr>
              <a:t>E</a:t>
            </a:r>
            <a:r>
              <a:rPr lang="en-US" sz="2000" i="1" baseline="-25000" dirty="0">
                <a:latin typeface="Times New Roman"/>
                <a:cs typeface="Times New Roman"/>
              </a:rPr>
              <a:t>$/€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= 1.10: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 b="1" i="1" dirty="0" smtClean="0">
                <a:latin typeface="Times New Roman"/>
                <a:cs typeface="Times New Roman"/>
              </a:rPr>
              <a:t>If the interest rate for both the U.S. and European investments are equal then what is the Forward exchange rate?</a:t>
            </a: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 b="1" i="1" dirty="0" smtClean="0">
                <a:latin typeface="Times New Roman"/>
                <a:cs typeface="Times New Roman"/>
              </a:rPr>
              <a:t>If the interest rate for the U.S. investment is 0.05 and the European interest rate is 0.035, what is the Forward exchange rate? </a:t>
            </a:r>
            <a:r>
              <a:rPr lang="en-US" sz="2000" b="1" i="1" dirty="0" smtClean="0"/>
              <a:t> 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52572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Group Work: Forward exchange rate: the role of interest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45882" y="1417638"/>
            <a:ext cx="6454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imes New Roman"/>
                <a:cs typeface="Times New Roman"/>
              </a:rPr>
              <a:t>F</a:t>
            </a:r>
            <a:r>
              <a:rPr lang="en-US" sz="2400" i="1" baseline="-25000" dirty="0">
                <a:latin typeface="Times New Roman"/>
                <a:cs typeface="Times New Roman"/>
              </a:rPr>
              <a:t>$/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€ 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$/€</a:t>
            </a:r>
            <a:r>
              <a:rPr lang="en-US" sz="2400" dirty="0" smtClean="0">
                <a:latin typeface="Times New Roman"/>
                <a:cs typeface="Times New Roman"/>
              </a:rPr>
              <a:t> (</a:t>
            </a:r>
            <a:r>
              <a:rPr lang="en-US" sz="2400" dirty="0">
                <a:latin typeface="Times New Roman"/>
                <a:cs typeface="Times New Roman"/>
              </a:rPr>
              <a:t>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$</a:t>
            </a:r>
            <a:r>
              <a:rPr lang="en-US" sz="2400" dirty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/(</a:t>
            </a:r>
            <a:r>
              <a:rPr lang="en-US" sz="2400" dirty="0">
                <a:latin typeface="Times New Roman"/>
                <a:cs typeface="Times New Roman"/>
              </a:rPr>
              <a:t>1+</a:t>
            </a:r>
            <a:r>
              <a:rPr lang="en-US" sz="2400" i="1" dirty="0">
                <a:latin typeface="Times New Roman"/>
                <a:cs typeface="Times New Roman"/>
              </a:rPr>
              <a:t>i</a:t>
            </a:r>
            <a:r>
              <a:rPr lang="en-US" sz="2400" i="1" baseline="-25000" dirty="0">
                <a:latin typeface="Times New Roman"/>
                <a:cs typeface="Times New Roman"/>
              </a:rPr>
              <a:t>€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endParaRPr lang="en-US" sz="2400" i="1" baseline="-25000" dirty="0">
              <a:latin typeface="Times New Roman"/>
              <a:cs typeface="Times New Roman"/>
            </a:endParaRPr>
          </a:p>
          <a:p>
            <a:pPr algn="ctr"/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2267010"/>
            <a:ext cx="741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the spot rate is </a:t>
            </a:r>
            <a:r>
              <a:rPr lang="en-US" sz="2000" i="1" dirty="0">
                <a:latin typeface="Times New Roman"/>
                <a:cs typeface="Times New Roman"/>
              </a:rPr>
              <a:t>E</a:t>
            </a:r>
            <a:r>
              <a:rPr lang="en-US" sz="2000" i="1" baseline="-25000" dirty="0">
                <a:latin typeface="Times New Roman"/>
                <a:cs typeface="Times New Roman"/>
              </a:rPr>
              <a:t>$/€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= 1.10: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 b="1" i="1" dirty="0" smtClean="0">
                <a:latin typeface="Times New Roman"/>
                <a:cs typeface="Times New Roman"/>
              </a:rPr>
              <a:t>If the interest rate for both the U.S. and European investments are equal then what is the Forward exchange rate?</a:t>
            </a: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000" b="1" i="1" dirty="0" smtClean="0">
                <a:latin typeface="Times New Roman"/>
                <a:cs typeface="Times New Roman"/>
              </a:rPr>
              <a:t>If the interest rate for the U.S. investment is 0.05 and the European interest rate is 0.035, what is the Forward exchange rate? </a:t>
            </a:r>
            <a:r>
              <a:rPr lang="en-US" sz="2000" b="1" i="1" dirty="0" smtClean="0"/>
              <a:t> 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07575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Law of one price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7620000" cy="89361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LO1P: Identical goods sold in two different locations must sell for the same price when expressed in common currency.</a:t>
            </a:r>
            <a:endParaRPr lang="en-US" b="1" i="1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7273" y="2747818"/>
            <a:ext cx="0" cy="263236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7273" y="5380182"/>
            <a:ext cx="32327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89761" y="2747818"/>
            <a:ext cx="0" cy="263236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89761" y="5380182"/>
            <a:ext cx="323272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28868" y="534459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ucida Grande"/>
                <a:ea typeface="Lucida Grande"/>
                <a:cs typeface="Lucida Grande"/>
              </a:rPr>
              <a:t>Q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051605" y="524141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Lucida Grande"/>
                <a:ea typeface="Lucida Grande"/>
                <a:cs typeface="Lucida Grande"/>
              </a:rPr>
              <a:t>Q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275" y="2678538"/>
            <a:ext cx="81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P($)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0748" y="2646218"/>
            <a:ext cx="81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P($)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832509" y="5632048"/>
            <a:ext cx="106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U.S.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66909" y="5633115"/>
            <a:ext cx="115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PARIS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25620" y="4093536"/>
            <a:ext cx="66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$18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4635" y="3458669"/>
            <a:ext cx="66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$20</a:t>
            </a:r>
            <a:endParaRPr lang="en-US" baseline="-25000" dirty="0"/>
          </a:p>
        </p:txBody>
      </p:sp>
      <p:sp>
        <p:nvSpPr>
          <p:cNvPr id="19" name="Freeform 18"/>
          <p:cNvSpPr/>
          <p:nvPr/>
        </p:nvSpPr>
        <p:spPr>
          <a:xfrm>
            <a:off x="4987636" y="3059545"/>
            <a:ext cx="2366819" cy="1997364"/>
          </a:xfrm>
          <a:custGeom>
            <a:avLst/>
            <a:gdLst>
              <a:gd name="connsiteX0" fmla="*/ 0 w 2366819"/>
              <a:gd name="connsiteY0" fmla="*/ 0 h 1997364"/>
              <a:gd name="connsiteX1" fmla="*/ 611909 w 2366819"/>
              <a:gd name="connsiteY1" fmla="*/ 923637 h 1997364"/>
              <a:gd name="connsiteX2" fmla="*/ 2366819 w 2366819"/>
              <a:gd name="connsiteY2" fmla="*/ 1997364 h 1997364"/>
              <a:gd name="connsiteX3" fmla="*/ 2366819 w 2366819"/>
              <a:gd name="connsiteY3" fmla="*/ 1997364 h 199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6819" h="1997364">
                <a:moveTo>
                  <a:pt x="0" y="0"/>
                </a:moveTo>
                <a:cubicBezTo>
                  <a:pt x="108719" y="295371"/>
                  <a:pt x="217439" y="590743"/>
                  <a:pt x="611909" y="923637"/>
                </a:cubicBezTo>
                <a:cubicBezTo>
                  <a:pt x="1006379" y="1256531"/>
                  <a:pt x="2366819" y="1997364"/>
                  <a:pt x="2366819" y="1997364"/>
                </a:cubicBezTo>
                <a:lnTo>
                  <a:pt x="2366819" y="1997364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54545" y="2851727"/>
            <a:ext cx="2195947" cy="2357582"/>
          </a:xfrm>
          <a:custGeom>
            <a:avLst/>
            <a:gdLst>
              <a:gd name="connsiteX0" fmla="*/ 0 w 2366819"/>
              <a:gd name="connsiteY0" fmla="*/ 0 h 1997364"/>
              <a:gd name="connsiteX1" fmla="*/ 611909 w 2366819"/>
              <a:gd name="connsiteY1" fmla="*/ 923637 h 1997364"/>
              <a:gd name="connsiteX2" fmla="*/ 2366819 w 2366819"/>
              <a:gd name="connsiteY2" fmla="*/ 1997364 h 1997364"/>
              <a:gd name="connsiteX3" fmla="*/ 2366819 w 2366819"/>
              <a:gd name="connsiteY3" fmla="*/ 1997364 h 199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6819" h="1997364">
                <a:moveTo>
                  <a:pt x="0" y="0"/>
                </a:moveTo>
                <a:cubicBezTo>
                  <a:pt x="108719" y="295371"/>
                  <a:pt x="217439" y="590743"/>
                  <a:pt x="611909" y="923637"/>
                </a:cubicBezTo>
                <a:cubicBezTo>
                  <a:pt x="1006379" y="1256531"/>
                  <a:pt x="2366819" y="1997364"/>
                  <a:pt x="2366819" y="1997364"/>
                </a:cubicBezTo>
                <a:lnTo>
                  <a:pt x="2366819" y="1997364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57425" y="2828636"/>
            <a:ext cx="1324484" cy="2628522"/>
          </a:xfrm>
          <a:custGeom>
            <a:avLst/>
            <a:gdLst>
              <a:gd name="connsiteX0" fmla="*/ 42939 w 1324484"/>
              <a:gd name="connsiteY0" fmla="*/ 2516909 h 2628522"/>
              <a:gd name="connsiteX1" fmla="*/ 89120 w 1324484"/>
              <a:gd name="connsiteY1" fmla="*/ 2482273 h 2628522"/>
              <a:gd name="connsiteX2" fmla="*/ 839575 w 1324484"/>
              <a:gd name="connsiteY2" fmla="*/ 1085273 h 2628522"/>
              <a:gd name="connsiteX3" fmla="*/ 1324484 w 1324484"/>
              <a:gd name="connsiteY3" fmla="*/ 0 h 2628522"/>
              <a:gd name="connsiteX4" fmla="*/ 1324484 w 1324484"/>
              <a:gd name="connsiteY4" fmla="*/ 0 h 262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484" h="2628522">
                <a:moveTo>
                  <a:pt x="42939" y="2516909"/>
                </a:moveTo>
                <a:cubicBezTo>
                  <a:pt x="-357" y="2618894"/>
                  <a:pt x="-43653" y="2720879"/>
                  <a:pt x="89120" y="2482273"/>
                </a:cubicBezTo>
                <a:cubicBezTo>
                  <a:pt x="221893" y="2243667"/>
                  <a:pt x="633681" y="1498985"/>
                  <a:pt x="839575" y="1085273"/>
                </a:cubicBezTo>
                <a:cubicBezTo>
                  <a:pt x="1045469" y="671561"/>
                  <a:pt x="1324484" y="0"/>
                  <a:pt x="1324484" y="0"/>
                </a:cubicBezTo>
                <a:lnTo>
                  <a:pt x="1324484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710545" y="2840182"/>
            <a:ext cx="2020455" cy="2540000"/>
          </a:xfrm>
          <a:custGeom>
            <a:avLst/>
            <a:gdLst>
              <a:gd name="connsiteX0" fmla="*/ 0 w 2020455"/>
              <a:gd name="connsiteY0" fmla="*/ 2540000 h 2540000"/>
              <a:gd name="connsiteX1" fmla="*/ 1327728 w 2020455"/>
              <a:gd name="connsiteY1" fmla="*/ 1535545 h 2540000"/>
              <a:gd name="connsiteX2" fmla="*/ 2020455 w 2020455"/>
              <a:gd name="connsiteY2" fmla="*/ 0 h 2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455" h="2540000">
                <a:moveTo>
                  <a:pt x="0" y="2540000"/>
                </a:moveTo>
                <a:cubicBezTo>
                  <a:pt x="495493" y="2249439"/>
                  <a:pt x="990986" y="1958878"/>
                  <a:pt x="1327728" y="1535545"/>
                </a:cubicBezTo>
                <a:cubicBezTo>
                  <a:pt x="1664470" y="1112212"/>
                  <a:pt x="1842462" y="556106"/>
                  <a:pt x="2020455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623456" y="3682997"/>
            <a:ext cx="85436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99000" y="4312783"/>
            <a:ext cx="1376220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46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3605</TotalTime>
  <Words>1024</Words>
  <Application>Microsoft Macintosh PowerPoint</Application>
  <PresentationFormat>On-screen Show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International Monetary Systems</vt:lpstr>
      <vt:lpstr>Administrative things</vt:lpstr>
      <vt:lpstr>Group Work: Arbitrage (with three countries)</vt:lpstr>
      <vt:lpstr>Group Work: Arbitrage (with three countries)</vt:lpstr>
      <vt:lpstr>Forward exchange rate: the role of interest</vt:lpstr>
      <vt:lpstr>Forward exchange rate: the role of interest</vt:lpstr>
      <vt:lpstr>Forward exchange rate: the role of interest</vt:lpstr>
      <vt:lpstr>Group Work: Forward exchange rate: the role of interest</vt:lpstr>
      <vt:lpstr>Law of one price</vt:lpstr>
      <vt:lpstr>Purchasing Power (a basket of goods)</vt:lpstr>
      <vt:lpstr>Purchasing power parity (PPP)</vt:lpstr>
      <vt:lpstr>Spot exchange rate implied by PPP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Microeconomics</dc:title>
  <dc:creator>McEvoy, David M.</dc:creator>
  <cp:lastModifiedBy>McEvoy, David M.</cp:lastModifiedBy>
  <cp:revision>170</cp:revision>
  <cp:lastPrinted>2015-08-27T01:25:14Z</cp:lastPrinted>
  <dcterms:created xsi:type="dcterms:W3CDTF">2013-08-13T14:54:49Z</dcterms:created>
  <dcterms:modified xsi:type="dcterms:W3CDTF">2017-06-16T07:04:41Z</dcterms:modified>
</cp:coreProperties>
</file>